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5" r:id="rId2"/>
  </p:sldMasterIdLst>
  <p:notesMasterIdLst>
    <p:notesMasterId r:id="rId12"/>
  </p:notesMasterIdLst>
  <p:sldIdLst>
    <p:sldId id="2147483543" r:id="rId3"/>
    <p:sldId id="2147483549" r:id="rId4"/>
    <p:sldId id="264" r:id="rId5"/>
    <p:sldId id="325" r:id="rId6"/>
    <p:sldId id="2147483546" r:id="rId7"/>
    <p:sldId id="2147483548" r:id="rId8"/>
    <p:sldId id="2147483542" r:id="rId9"/>
    <p:sldId id="2147483509" r:id="rId10"/>
    <p:sldId id="2147483541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Jost" pitchFamily="2" charset="0"/>
      <p:regular r:id="rId17"/>
      <p:bold r:id="rId18"/>
      <p:italic r:id="rId19"/>
      <p:boldItalic r:id="rId20"/>
    </p:embeddedFont>
    <p:embeddedFont>
      <p:font typeface="Jost Bold" pitchFamily="2" charset="0"/>
      <p:bold r:id="rId21"/>
    </p:embeddedFont>
    <p:embeddedFont>
      <p:font typeface="Jost Regular" pitchFamily="2" charset="0"/>
      <p:regular r:id="rId22"/>
    </p:embeddedFont>
    <p:embeddedFont>
      <p:font typeface="Jost SemiBold" pitchFamily="2" charset="0"/>
      <p:bold r:id="rId23"/>
      <p:boldItalic r:id="rId24"/>
    </p:embeddedFont>
    <p:embeddedFont>
      <p:font typeface="Nohemi" pitchFamily="2" charset="0"/>
      <p:regular r:id="rId25"/>
      <p:bold r:id="rId26"/>
    </p:embeddedFont>
    <p:embeddedFont>
      <p:font typeface="Nohemi Light" pitchFamily="2" charset="0"/>
      <p:regular r:id="rId27"/>
    </p:embeddedFont>
    <p:embeddedFont>
      <p:font typeface="Nohemi Semi Bold" pitchFamily="2" charset="0"/>
      <p:bold r:id="rId28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B0D"/>
    <a:srgbClr val="F50B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B5A44-C7B3-4BAF-A513-D581FF959D13}" v="82" dt="2025-11-20T15:48:51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58"/>
  </p:normalViewPr>
  <p:slideViewPr>
    <p:cSldViewPr snapToGrid="0">
      <p:cViewPr varScale="1">
        <p:scale>
          <a:sx n="106" d="100"/>
          <a:sy n="106" d="100"/>
        </p:scale>
        <p:origin x="84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SANNICOLO'" userId="c5fefa52-0d72-401b-aab6-129f6fc59c74" providerId="ADAL" clId="{119B5A44-C7B3-4BAF-A513-D581FF959D13}"/>
    <pc:docChg chg="custSel modSld sldOrd">
      <pc:chgData name="Elias SANNICOLO'" userId="c5fefa52-0d72-401b-aab6-129f6fc59c74" providerId="ADAL" clId="{119B5A44-C7B3-4BAF-A513-D581FF959D13}" dt="2025-11-20T15:48:51.251" v="82" actId="20577"/>
      <pc:docMkLst>
        <pc:docMk/>
      </pc:docMkLst>
      <pc:sldChg chg="addSp modSp mod">
        <pc:chgData name="Elias SANNICOLO'" userId="c5fefa52-0d72-401b-aab6-129f6fc59c74" providerId="ADAL" clId="{119B5A44-C7B3-4BAF-A513-D581FF959D13}" dt="2025-11-20T15:48:51.251" v="82" actId="20577"/>
        <pc:sldMkLst>
          <pc:docMk/>
          <pc:sldMk cId="1155514658" sldId="2147483509"/>
        </pc:sldMkLst>
        <pc:spChg chg="add mod">
          <ac:chgData name="Elias SANNICOLO'" userId="c5fefa52-0d72-401b-aab6-129f6fc59c74" providerId="ADAL" clId="{119B5A44-C7B3-4BAF-A513-D581FF959D13}" dt="2025-11-20T15:48:51.251" v="82" actId="20577"/>
          <ac:spMkLst>
            <pc:docMk/>
            <pc:sldMk cId="1155514658" sldId="2147483509"/>
            <ac:spMk id="2" creationId="{FC0AFB5C-6CAB-A197-83E5-9E31C71482EB}"/>
          </ac:spMkLst>
        </pc:spChg>
      </pc:sldChg>
      <pc:sldChg chg="addSp delSp modSp mod ord">
        <pc:chgData name="Elias SANNICOLO'" userId="c5fefa52-0d72-401b-aab6-129f6fc59c74" providerId="ADAL" clId="{119B5A44-C7B3-4BAF-A513-D581FF959D13}" dt="2025-11-20T15:48:41.470" v="54"/>
        <pc:sldMkLst>
          <pc:docMk/>
          <pc:sldMk cId="364605156" sldId="2147483541"/>
        </pc:sldMkLst>
        <pc:spChg chg="mod">
          <ac:chgData name="Elias SANNICOLO'" userId="c5fefa52-0d72-401b-aab6-129f6fc59c74" providerId="ADAL" clId="{119B5A44-C7B3-4BAF-A513-D581FF959D13}" dt="2025-11-20T15:48:38.160" v="29" actId="948"/>
          <ac:spMkLst>
            <pc:docMk/>
            <pc:sldMk cId="364605156" sldId="2147483541"/>
            <ac:spMk id="2" creationId="{62F0D113-1A68-E556-8D27-1C17BB2153C1}"/>
          </ac:spMkLst>
        </pc:spChg>
        <pc:spChg chg="add del mod modVis">
          <ac:chgData name="Elias SANNICOLO'" userId="c5fefa52-0d72-401b-aab6-129f6fc59c74" providerId="ADAL" clId="{119B5A44-C7B3-4BAF-A513-D581FF959D13}" dt="2025-11-20T15:48:37.629" v="25"/>
          <ac:spMkLst>
            <pc:docMk/>
            <pc:sldMk cId="364605156" sldId="2147483541"/>
            <ac:spMk id="4" creationId="{42449555-BB73-EF5D-48BE-494671F5708D}"/>
          </ac:spMkLst>
        </pc:spChg>
        <pc:spChg chg="add del mod modVis">
          <ac:chgData name="Elias SANNICOLO'" userId="c5fefa52-0d72-401b-aab6-129f6fc59c74" providerId="ADAL" clId="{119B5A44-C7B3-4BAF-A513-D581FF959D13}" dt="2025-11-20T15:48:38.181" v="50"/>
          <ac:spMkLst>
            <pc:docMk/>
            <pc:sldMk cId="364605156" sldId="2147483541"/>
            <ac:spMk id="5" creationId="{25060568-EA17-CB43-13FC-F8DC0389782F}"/>
          </ac:spMkLst>
        </pc:spChg>
        <pc:graphicFrameChg chg="mod">
          <ac:chgData name="Elias SANNICOLO'" userId="c5fefa52-0d72-401b-aab6-129f6fc59c74" providerId="ADAL" clId="{119B5A44-C7B3-4BAF-A513-D581FF959D13}" dt="2025-11-20T15:48:38.182" v="52"/>
          <ac:graphicFrameMkLst>
            <pc:docMk/>
            <pc:sldMk cId="364605156" sldId="2147483541"/>
            <ac:graphicFrameMk id="44" creationId="{833AD0E2-C18F-30F6-97F7-111326DC6D9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99478-97EB-DE4F-873A-03D258D0E747}" type="datetimeFigureOut">
              <a:rPr lang="it-IT" smtClean="0"/>
              <a:t>20/11/2025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66BE-CC37-0F47-B4AC-67175A155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7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A7AA-C8F5-12F1-53D6-9854A3D8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2D5C6F-42A1-0C45-E0AC-6AB09A124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452024-4887-6B72-953D-004F42A45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126F73-BDA0-030B-1C27-CE7C286CE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366BE-CC37-0F47-B4AC-67175A1556F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8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6DE95-31B3-40B0-8581-122DA06FD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6DE95-31B3-40B0-8581-122DA06FD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2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8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0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6DE95-31B3-40B0-8581-122DA06FDC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hyperlink" Target="https://www.nexans.fr/fr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nero, Elementi grafici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151D98B8-4DD9-E5CE-3B2D-2678BEE7F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17174" y="549275"/>
            <a:ext cx="1428084" cy="5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FA7A0-C91B-382E-45C7-5778F57B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F9929-5D32-1E30-EBF9-BEFB7EAF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251B69-9342-E272-0022-CEEDFF63E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7A41A7-6068-D7C9-2F93-3198C822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286829-BC1B-0A2B-1A08-0F7CFC602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009D1E-341E-9506-11A5-B8D61EF8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DD3E7C-171B-AA0C-E0A8-F608A904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D410CF-739F-562B-79AA-E05DD8B7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45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ABB50-B131-D13B-1D3F-D6875285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05BFCD-7D32-BBAC-ABA0-7F2F55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7178BA-C416-5AD2-E23F-65B2C2EB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1FDE67-19A8-FA82-D203-8A2A5B25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3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9B3D3B-155F-5E80-CDC9-E97543DC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0061B0-7870-6202-014E-42430D8E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EFEE77-4C6E-5799-9BEE-881035BB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14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7D425-592F-4128-4FFF-47E2416F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979A59-9C62-C90D-0E7B-234D72A4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7ECC3F-BBB1-2EF9-6F7E-03E96819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1A2323-8591-822A-4362-E21685FC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CDA55-5F13-7BAC-504F-57DC4A7A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F02DAA-6FA6-F275-CBE5-53BBC605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4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32425-0479-14D9-D0B0-791DC355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CF6DF1-2637-1E3F-679A-B446C3C8E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45EF7B-699A-20AF-C8DD-6533DD2A5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A3B362-F229-F233-810B-0D49FE19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5542E5-6BEC-9097-04AC-EFDA71C1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37B2E6-64CA-230B-0DE8-2B6DAD6F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66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58A64-7C0D-F874-A4C0-A26CBC76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39AE65-3F61-1A14-32BF-B9D4EA135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96A84-357A-8A57-4E9C-9F96E3E8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C6130-1199-4BE7-B196-61D60632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235857-05E3-7865-AFDC-D6CD0013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15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F86C9C-ADA1-A8BA-2B12-07E1DD2A9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2E2F09-9C9D-3049-1B21-D687E0F1F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7D42BC-18B1-201D-80C9-B0FB62EB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7F18F3-226C-F40D-3674-AC3D040C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AAE4A-D5D1-F9AD-6E72-ADBB508F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5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E4A31B9-3DA0-92C2-D318-5A9418B508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7147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4" imgH="484" progId="TCLayout.ActiveDocument.1">
                  <p:embed/>
                </p:oleObj>
              </mc:Choice>
              <mc:Fallback>
                <p:oleObj name="think-cell Slide" r:id="rId3" imgW="504" imgH="4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4A31B9-3DA0-92C2-D318-5A9418B508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1181E01E-81FB-EB9B-89A5-E339FDCB72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599420" cy="5737860"/>
          </a:xfrm>
          <a:prstGeom prst="rect">
            <a:avLst/>
          </a:prstGeom>
        </p:spPr>
      </p:pic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E1711860-ACA1-47CA-F13F-00F15E3652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0596562" cy="5740399"/>
          </a:xfrm>
          <a:custGeom>
            <a:avLst/>
            <a:gdLst>
              <a:gd name="connsiteX0" fmla="*/ 433387 w 10596562"/>
              <a:gd name="connsiteY0" fmla="*/ 5289840 h 5740399"/>
              <a:gd name="connsiteX1" fmla="*/ 433387 w 10596562"/>
              <a:gd name="connsiteY1" fmla="*/ 5335559 h 5740399"/>
              <a:gd name="connsiteX2" fmla="*/ 837707 w 10596562"/>
              <a:gd name="connsiteY2" fmla="*/ 5335559 h 5740399"/>
              <a:gd name="connsiteX3" fmla="*/ 837707 w 10596562"/>
              <a:gd name="connsiteY3" fmla="*/ 5289840 h 5740399"/>
              <a:gd name="connsiteX4" fmla="*/ 1999547 w 10596562"/>
              <a:gd name="connsiteY4" fmla="*/ 1326457 h 5740399"/>
              <a:gd name="connsiteX5" fmla="*/ 2019865 w 10596562"/>
              <a:gd name="connsiteY5" fmla="*/ 1326457 h 5740399"/>
              <a:gd name="connsiteX6" fmla="*/ 2027578 w 10596562"/>
              <a:gd name="connsiteY6" fmla="*/ 1329583 h 5740399"/>
              <a:gd name="connsiteX7" fmla="*/ 2030173 w 10596562"/>
              <a:gd name="connsiteY7" fmla="*/ 1330635 h 5740399"/>
              <a:gd name="connsiteX8" fmla="*/ 2033759 w 10596562"/>
              <a:gd name="connsiteY8" fmla="*/ 1341116 h 5740399"/>
              <a:gd name="connsiteX9" fmla="*/ 2032489 w 10596562"/>
              <a:gd name="connsiteY9" fmla="*/ 1348054 h 5740399"/>
              <a:gd name="connsiteX10" fmla="*/ 2029202 w 10596562"/>
              <a:gd name="connsiteY10" fmla="*/ 1352381 h 5740399"/>
              <a:gd name="connsiteX11" fmla="*/ 2024720 w 10596562"/>
              <a:gd name="connsiteY11" fmla="*/ 1354544 h 5740399"/>
              <a:gd name="connsiteX12" fmla="*/ 2019902 w 10596562"/>
              <a:gd name="connsiteY12" fmla="*/ 1355104 h 5740399"/>
              <a:gd name="connsiteX13" fmla="*/ 2019902 w 10596562"/>
              <a:gd name="connsiteY13" fmla="*/ 1355141 h 5740399"/>
              <a:gd name="connsiteX14" fmla="*/ 1999547 w 10596562"/>
              <a:gd name="connsiteY14" fmla="*/ 1355141 h 5740399"/>
              <a:gd name="connsiteX15" fmla="*/ 1096859 w 10596562"/>
              <a:gd name="connsiteY15" fmla="*/ 1326457 h 5740399"/>
              <a:gd name="connsiteX16" fmla="*/ 1117178 w 10596562"/>
              <a:gd name="connsiteY16" fmla="*/ 1326457 h 5740399"/>
              <a:gd name="connsiteX17" fmla="*/ 1124891 w 10596562"/>
              <a:gd name="connsiteY17" fmla="*/ 1329583 h 5740399"/>
              <a:gd name="connsiteX18" fmla="*/ 1127487 w 10596562"/>
              <a:gd name="connsiteY18" fmla="*/ 1330635 h 5740399"/>
              <a:gd name="connsiteX19" fmla="*/ 1131072 w 10596562"/>
              <a:gd name="connsiteY19" fmla="*/ 1341116 h 5740399"/>
              <a:gd name="connsiteX20" fmla="*/ 1129802 w 10596562"/>
              <a:gd name="connsiteY20" fmla="*/ 1348054 h 5740399"/>
              <a:gd name="connsiteX21" fmla="*/ 1126515 w 10596562"/>
              <a:gd name="connsiteY21" fmla="*/ 1352381 h 5740399"/>
              <a:gd name="connsiteX22" fmla="*/ 1122033 w 10596562"/>
              <a:gd name="connsiteY22" fmla="*/ 1354544 h 5740399"/>
              <a:gd name="connsiteX23" fmla="*/ 1117215 w 10596562"/>
              <a:gd name="connsiteY23" fmla="*/ 1355104 h 5740399"/>
              <a:gd name="connsiteX24" fmla="*/ 1117215 w 10596562"/>
              <a:gd name="connsiteY24" fmla="*/ 1355141 h 5740399"/>
              <a:gd name="connsiteX25" fmla="*/ 1096859 w 10596562"/>
              <a:gd name="connsiteY25" fmla="*/ 1355141 h 5740399"/>
              <a:gd name="connsiteX26" fmla="*/ 1818919 w 10596562"/>
              <a:gd name="connsiteY26" fmla="*/ 1312320 h 5740399"/>
              <a:gd name="connsiteX27" fmla="*/ 1813802 w 10596562"/>
              <a:gd name="connsiteY27" fmla="*/ 1314334 h 5740399"/>
              <a:gd name="connsiteX28" fmla="*/ 1811785 w 10596562"/>
              <a:gd name="connsiteY28" fmla="*/ 1319444 h 5740399"/>
              <a:gd name="connsiteX29" fmla="*/ 1811785 w 10596562"/>
              <a:gd name="connsiteY29" fmla="*/ 1319444 h 5740399"/>
              <a:gd name="connsiteX30" fmla="*/ 1811785 w 10596562"/>
              <a:gd name="connsiteY30" fmla="*/ 1319444 h 5740399"/>
              <a:gd name="connsiteX31" fmla="*/ 1812674 w 10596562"/>
              <a:gd name="connsiteY31" fmla="*/ 1321629 h 5740399"/>
              <a:gd name="connsiteX32" fmla="*/ 1813802 w 10596562"/>
              <a:gd name="connsiteY32" fmla="*/ 1324405 h 5740399"/>
              <a:gd name="connsiteX33" fmla="*/ 1813802 w 10596562"/>
              <a:gd name="connsiteY33" fmla="*/ 1324405 h 5740399"/>
              <a:gd name="connsiteX34" fmla="*/ 1813802 w 10596562"/>
              <a:gd name="connsiteY34" fmla="*/ 1324405 h 5740399"/>
              <a:gd name="connsiteX35" fmla="*/ 1818919 w 10596562"/>
              <a:gd name="connsiteY35" fmla="*/ 1326419 h 5740399"/>
              <a:gd name="connsiteX36" fmla="*/ 1839648 w 10596562"/>
              <a:gd name="connsiteY36" fmla="*/ 1326419 h 5740399"/>
              <a:gd name="connsiteX37" fmla="*/ 1839648 w 10596562"/>
              <a:gd name="connsiteY37" fmla="*/ 1404339 h 5740399"/>
              <a:gd name="connsiteX38" fmla="*/ 1841815 w 10596562"/>
              <a:gd name="connsiteY38" fmla="*/ 1409599 h 5740399"/>
              <a:gd name="connsiteX39" fmla="*/ 1841815 w 10596562"/>
              <a:gd name="connsiteY39" fmla="*/ 1409599 h 5740399"/>
              <a:gd name="connsiteX40" fmla="*/ 1841815 w 10596562"/>
              <a:gd name="connsiteY40" fmla="*/ 1409599 h 5740399"/>
              <a:gd name="connsiteX41" fmla="*/ 1843089 w 10596562"/>
              <a:gd name="connsiteY41" fmla="*/ 1410122 h 5740399"/>
              <a:gd name="connsiteX42" fmla="*/ 1847081 w 10596562"/>
              <a:gd name="connsiteY42" fmla="*/ 1411762 h 5740399"/>
              <a:gd name="connsiteX43" fmla="*/ 1847081 w 10596562"/>
              <a:gd name="connsiteY43" fmla="*/ 1411762 h 5740399"/>
              <a:gd name="connsiteX44" fmla="*/ 1847081 w 10596562"/>
              <a:gd name="connsiteY44" fmla="*/ 1411762 h 5740399"/>
              <a:gd name="connsiteX45" fmla="*/ 1852347 w 10596562"/>
              <a:gd name="connsiteY45" fmla="*/ 1409599 h 5740399"/>
              <a:gd name="connsiteX46" fmla="*/ 1854514 w 10596562"/>
              <a:gd name="connsiteY46" fmla="*/ 1404339 h 5740399"/>
              <a:gd name="connsiteX47" fmla="*/ 1854514 w 10596562"/>
              <a:gd name="connsiteY47" fmla="*/ 1326419 h 5740399"/>
              <a:gd name="connsiteX48" fmla="*/ 1875094 w 10596562"/>
              <a:gd name="connsiteY48" fmla="*/ 1326419 h 5740399"/>
              <a:gd name="connsiteX49" fmla="*/ 1880285 w 10596562"/>
              <a:gd name="connsiteY49" fmla="*/ 1324405 h 5740399"/>
              <a:gd name="connsiteX50" fmla="*/ 1882377 w 10596562"/>
              <a:gd name="connsiteY50" fmla="*/ 1319444 h 5740399"/>
              <a:gd name="connsiteX51" fmla="*/ 1881213 w 10596562"/>
              <a:gd name="connsiteY51" fmla="*/ 1316601 h 5740399"/>
              <a:gd name="connsiteX52" fmla="*/ 1880285 w 10596562"/>
              <a:gd name="connsiteY52" fmla="*/ 1314334 h 5740399"/>
              <a:gd name="connsiteX53" fmla="*/ 1875094 w 10596562"/>
              <a:gd name="connsiteY53" fmla="*/ 1312320 h 5740399"/>
              <a:gd name="connsiteX54" fmla="*/ 1382779 w 10596562"/>
              <a:gd name="connsiteY54" fmla="*/ 1312320 h 5740399"/>
              <a:gd name="connsiteX55" fmla="*/ 1377662 w 10596562"/>
              <a:gd name="connsiteY55" fmla="*/ 1314334 h 5740399"/>
              <a:gd name="connsiteX56" fmla="*/ 1375645 w 10596562"/>
              <a:gd name="connsiteY56" fmla="*/ 1319444 h 5740399"/>
              <a:gd name="connsiteX57" fmla="*/ 1375645 w 10596562"/>
              <a:gd name="connsiteY57" fmla="*/ 1319444 h 5740399"/>
              <a:gd name="connsiteX58" fmla="*/ 1375645 w 10596562"/>
              <a:gd name="connsiteY58" fmla="*/ 1319444 h 5740399"/>
              <a:gd name="connsiteX59" fmla="*/ 1376534 w 10596562"/>
              <a:gd name="connsiteY59" fmla="*/ 1321629 h 5740399"/>
              <a:gd name="connsiteX60" fmla="*/ 1377662 w 10596562"/>
              <a:gd name="connsiteY60" fmla="*/ 1324405 h 5740399"/>
              <a:gd name="connsiteX61" fmla="*/ 1377662 w 10596562"/>
              <a:gd name="connsiteY61" fmla="*/ 1324405 h 5740399"/>
              <a:gd name="connsiteX62" fmla="*/ 1377662 w 10596562"/>
              <a:gd name="connsiteY62" fmla="*/ 1324405 h 5740399"/>
              <a:gd name="connsiteX63" fmla="*/ 1382779 w 10596562"/>
              <a:gd name="connsiteY63" fmla="*/ 1326419 h 5740399"/>
              <a:gd name="connsiteX64" fmla="*/ 1403508 w 10596562"/>
              <a:gd name="connsiteY64" fmla="*/ 1326419 h 5740399"/>
              <a:gd name="connsiteX65" fmla="*/ 1403508 w 10596562"/>
              <a:gd name="connsiteY65" fmla="*/ 1404339 h 5740399"/>
              <a:gd name="connsiteX66" fmla="*/ 1405675 w 10596562"/>
              <a:gd name="connsiteY66" fmla="*/ 1409599 h 5740399"/>
              <a:gd name="connsiteX67" fmla="*/ 1410941 w 10596562"/>
              <a:gd name="connsiteY67" fmla="*/ 1411762 h 5740399"/>
              <a:gd name="connsiteX68" fmla="*/ 1410941 w 10596562"/>
              <a:gd name="connsiteY68" fmla="*/ 1411762 h 5740399"/>
              <a:gd name="connsiteX69" fmla="*/ 1410941 w 10596562"/>
              <a:gd name="connsiteY69" fmla="*/ 1411762 h 5740399"/>
              <a:gd name="connsiteX70" fmla="*/ 1416207 w 10596562"/>
              <a:gd name="connsiteY70" fmla="*/ 1409599 h 5740399"/>
              <a:gd name="connsiteX71" fmla="*/ 1418374 w 10596562"/>
              <a:gd name="connsiteY71" fmla="*/ 1404339 h 5740399"/>
              <a:gd name="connsiteX72" fmla="*/ 1418374 w 10596562"/>
              <a:gd name="connsiteY72" fmla="*/ 1326419 h 5740399"/>
              <a:gd name="connsiteX73" fmla="*/ 1438954 w 10596562"/>
              <a:gd name="connsiteY73" fmla="*/ 1326419 h 5740399"/>
              <a:gd name="connsiteX74" fmla="*/ 1444145 w 10596562"/>
              <a:gd name="connsiteY74" fmla="*/ 1324405 h 5740399"/>
              <a:gd name="connsiteX75" fmla="*/ 1446237 w 10596562"/>
              <a:gd name="connsiteY75" fmla="*/ 1319444 h 5740399"/>
              <a:gd name="connsiteX76" fmla="*/ 1444145 w 10596562"/>
              <a:gd name="connsiteY76" fmla="*/ 1314334 h 5740399"/>
              <a:gd name="connsiteX77" fmla="*/ 1444145 w 10596562"/>
              <a:gd name="connsiteY77" fmla="*/ 1314334 h 5740399"/>
              <a:gd name="connsiteX78" fmla="*/ 1444145 w 10596562"/>
              <a:gd name="connsiteY78" fmla="*/ 1314334 h 5740399"/>
              <a:gd name="connsiteX79" fmla="*/ 1438954 w 10596562"/>
              <a:gd name="connsiteY79" fmla="*/ 1312320 h 5740399"/>
              <a:gd name="connsiteX80" fmla="*/ 1005427 w 10596562"/>
              <a:gd name="connsiteY80" fmla="*/ 1312320 h 5740399"/>
              <a:gd name="connsiteX81" fmla="*/ 1000310 w 10596562"/>
              <a:gd name="connsiteY81" fmla="*/ 1314334 h 5740399"/>
              <a:gd name="connsiteX82" fmla="*/ 998293 w 10596562"/>
              <a:gd name="connsiteY82" fmla="*/ 1319444 h 5740399"/>
              <a:gd name="connsiteX83" fmla="*/ 998293 w 10596562"/>
              <a:gd name="connsiteY83" fmla="*/ 1319444 h 5740399"/>
              <a:gd name="connsiteX84" fmla="*/ 998293 w 10596562"/>
              <a:gd name="connsiteY84" fmla="*/ 1319444 h 5740399"/>
              <a:gd name="connsiteX85" fmla="*/ 999182 w 10596562"/>
              <a:gd name="connsiteY85" fmla="*/ 1321629 h 5740399"/>
              <a:gd name="connsiteX86" fmla="*/ 1000310 w 10596562"/>
              <a:gd name="connsiteY86" fmla="*/ 1324405 h 5740399"/>
              <a:gd name="connsiteX87" fmla="*/ 1000310 w 10596562"/>
              <a:gd name="connsiteY87" fmla="*/ 1324405 h 5740399"/>
              <a:gd name="connsiteX88" fmla="*/ 1000310 w 10596562"/>
              <a:gd name="connsiteY88" fmla="*/ 1324405 h 5740399"/>
              <a:gd name="connsiteX89" fmla="*/ 1005427 w 10596562"/>
              <a:gd name="connsiteY89" fmla="*/ 1326419 h 5740399"/>
              <a:gd name="connsiteX90" fmla="*/ 1026156 w 10596562"/>
              <a:gd name="connsiteY90" fmla="*/ 1326419 h 5740399"/>
              <a:gd name="connsiteX91" fmla="*/ 1026156 w 10596562"/>
              <a:gd name="connsiteY91" fmla="*/ 1404339 h 5740399"/>
              <a:gd name="connsiteX92" fmla="*/ 1028323 w 10596562"/>
              <a:gd name="connsiteY92" fmla="*/ 1409599 h 5740399"/>
              <a:gd name="connsiteX93" fmla="*/ 1028323 w 10596562"/>
              <a:gd name="connsiteY93" fmla="*/ 1409599 h 5740399"/>
              <a:gd name="connsiteX94" fmla="*/ 1028323 w 10596562"/>
              <a:gd name="connsiteY94" fmla="*/ 1409599 h 5740399"/>
              <a:gd name="connsiteX95" fmla="*/ 1029597 w 10596562"/>
              <a:gd name="connsiteY95" fmla="*/ 1410122 h 5740399"/>
              <a:gd name="connsiteX96" fmla="*/ 1033589 w 10596562"/>
              <a:gd name="connsiteY96" fmla="*/ 1411762 h 5740399"/>
              <a:gd name="connsiteX97" fmla="*/ 1033589 w 10596562"/>
              <a:gd name="connsiteY97" fmla="*/ 1411762 h 5740399"/>
              <a:gd name="connsiteX98" fmla="*/ 1033589 w 10596562"/>
              <a:gd name="connsiteY98" fmla="*/ 1411762 h 5740399"/>
              <a:gd name="connsiteX99" fmla="*/ 1038856 w 10596562"/>
              <a:gd name="connsiteY99" fmla="*/ 1409599 h 5740399"/>
              <a:gd name="connsiteX100" fmla="*/ 1041022 w 10596562"/>
              <a:gd name="connsiteY100" fmla="*/ 1404339 h 5740399"/>
              <a:gd name="connsiteX101" fmla="*/ 1041022 w 10596562"/>
              <a:gd name="connsiteY101" fmla="*/ 1326419 h 5740399"/>
              <a:gd name="connsiteX102" fmla="*/ 1061602 w 10596562"/>
              <a:gd name="connsiteY102" fmla="*/ 1326419 h 5740399"/>
              <a:gd name="connsiteX103" fmla="*/ 1066793 w 10596562"/>
              <a:gd name="connsiteY103" fmla="*/ 1324405 h 5740399"/>
              <a:gd name="connsiteX104" fmla="*/ 1068885 w 10596562"/>
              <a:gd name="connsiteY104" fmla="*/ 1319444 h 5740399"/>
              <a:gd name="connsiteX105" fmla="*/ 1066793 w 10596562"/>
              <a:gd name="connsiteY105" fmla="*/ 1314334 h 5740399"/>
              <a:gd name="connsiteX106" fmla="*/ 1066793 w 10596562"/>
              <a:gd name="connsiteY106" fmla="*/ 1314334 h 5740399"/>
              <a:gd name="connsiteX107" fmla="*/ 1066793 w 10596562"/>
              <a:gd name="connsiteY107" fmla="*/ 1314334 h 5740399"/>
              <a:gd name="connsiteX108" fmla="*/ 1061602 w 10596562"/>
              <a:gd name="connsiteY108" fmla="*/ 1312320 h 5740399"/>
              <a:gd name="connsiteX109" fmla="*/ 2074359 w 10596562"/>
              <a:gd name="connsiteY109" fmla="*/ 1312283 h 5740399"/>
              <a:gd name="connsiteX110" fmla="*/ 2067935 w 10596562"/>
              <a:gd name="connsiteY110" fmla="*/ 1314931 h 5740399"/>
              <a:gd name="connsiteX111" fmla="*/ 2065283 w 10596562"/>
              <a:gd name="connsiteY111" fmla="*/ 1321235 h 5740399"/>
              <a:gd name="connsiteX112" fmla="*/ 2065283 w 10596562"/>
              <a:gd name="connsiteY112" fmla="*/ 1321235 h 5740399"/>
              <a:gd name="connsiteX113" fmla="*/ 2065283 w 10596562"/>
              <a:gd name="connsiteY113" fmla="*/ 1401393 h 5740399"/>
              <a:gd name="connsiteX114" fmla="*/ 2065283 w 10596562"/>
              <a:gd name="connsiteY114" fmla="*/ 1401393 h 5740399"/>
              <a:gd name="connsiteX115" fmla="*/ 2066547 w 10596562"/>
              <a:gd name="connsiteY115" fmla="*/ 1404348 h 5740399"/>
              <a:gd name="connsiteX116" fmla="*/ 2068010 w 10596562"/>
              <a:gd name="connsiteY116" fmla="*/ 1407771 h 5740399"/>
              <a:gd name="connsiteX117" fmla="*/ 2068010 w 10596562"/>
              <a:gd name="connsiteY117" fmla="*/ 1407771 h 5740399"/>
              <a:gd name="connsiteX118" fmla="*/ 2068010 w 10596562"/>
              <a:gd name="connsiteY118" fmla="*/ 1407771 h 5740399"/>
              <a:gd name="connsiteX119" fmla="*/ 2074397 w 10596562"/>
              <a:gd name="connsiteY119" fmla="*/ 1410345 h 5740399"/>
              <a:gd name="connsiteX120" fmla="*/ 2074397 w 10596562"/>
              <a:gd name="connsiteY120" fmla="*/ 1410271 h 5740399"/>
              <a:gd name="connsiteX121" fmla="*/ 2115968 w 10596562"/>
              <a:gd name="connsiteY121" fmla="*/ 1410271 h 5740399"/>
              <a:gd name="connsiteX122" fmla="*/ 2121086 w 10596562"/>
              <a:gd name="connsiteY122" fmla="*/ 1408256 h 5740399"/>
              <a:gd name="connsiteX123" fmla="*/ 2123251 w 10596562"/>
              <a:gd name="connsiteY123" fmla="*/ 1403146 h 5740399"/>
              <a:gd name="connsiteX124" fmla="*/ 2123251 w 10596562"/>
              <a:gd name="connsiteY124" fmla="*/ 1403146 h 5740399"/>
              <a:gd name="connsiteX125" fmla="*/ 2123251 w 10596562"/>
              <a:gd name="connsiteY125" fmla="*/ 1403146 h 5740399"/>
              <a:gd name="connsiteX126" fmla="*/ 2122793 w 10596562"/>
              <a:gd name="connsiteY126" fmla="*/ 1402097 h 5740399"/>
              <a:gd name="connsiteX127" fmla="*/ 2121086 w 10596562"/>
              <a:gd name="connsiteY127" fmla="*/ 1398185 h 5740399"/>
              <a:gd name="connsiteX128" fmla="*/ 2119490 w 10596562"/>
              <a:gd name="connsiteY128" fmla="*/ 1397557 h 5740399"/>
              <a:gd name="connsiteX129" fmla="*/ 2115968 w 10596562"/>
              <a:gd name="connsiteY129" fmla="*/ 1396171 h 5740399"/>
              <a:gd name="connsiteX130" fmla="*/ 2080111 w 10596562"/>
              <a:gd name="connsiteY130" fmla="*/ 1396171 h 5740399"/>
              <a:gd name="connsiteX131" fmla="*/ 2080111 w 10596562"/>
              <a:gd name="connsiteY131" fmla="*/ 1366517 h 5740399"/>
              <a:gd name="connsiteX132" fmla="*/ 2113167 w 10596562"/>
              <a:gd name="connsiteY132" fmla="*/ 1366517 h 5740399"/>
              <a:gd name="connsiteX133" fmla="*/ 2118358 w 10596562"/>
              <a:gd name="connsiteY133" fmla="*/ 1364503 h 5740399"/>
              <a:gd name="connsiteX134" fmla="*/ 2120450 w 10596562"/>
              <a:gd name="connsiteY134" fmla="*/ 1359542 h 5740399"/>
              <a:gd name="connsiteX135" fmla="*/ 2120450 w 10596562"/>
              <a:gd name="connsiteY135" fmla="*/ 1359542 h 5740399"/>
              <a:gd name="connsiteX136" fmla="*/ 2120450 w 10596562"/>
              <a:gd name="connsiteY136" fmla="*/ 1359542 h 5740399"/>
              <a:gd name="connsiteX137" fmla="*/ 2119986 w 10596562"/>
              <a:gd name="connsiteY137" fmla="*/ 1358409 h 5740399"/>
              <a:gd name="connsiteX138" fmla="*/ 2118358 w 10596562"/>
              <a:gd name="connsiteY138" fmla="*/ 1354432 h 5740399"/>
              <a:gd name="connsiteX139" fmla="*/ 2118358 w 10596562"/>
              <a:gd name="connsiteY139" fmla="*/ 1354432 h 5740399"/>
              <a:gd name="connsiteX140" fmla="*/ 2118358 w 10596562"/>
              <a:gd name="connsiteY140" fmla="*/ 1354432 h 5740399"/>
              <a:gd name="connsiteX141" fmla="*/ 2116300 w 10596562"/>
              <a:gd name="connsiteY141" fmla="*/ 1353634 h 5740399"/>
              <a:gd name="connsiteX142" fmla="*/ 2113167 w 10596562"/>
              <a:gd name="connsiteY142" fmla="*/ 1352418 h 5740399"/>
              <a:gd name="connsiteX143" fmla="*/ 2113166 w 10596562"/>
              <a:gd name="connsiteY143" fmla="*/ 1352418 h 5740399"/>
              <a:gd name="connsiteX144" fmla="*/ 2113166 w 10596562"/>
              <a:gd name="connsiteY144" fmla="*/ 1352418 h 5740399"/>
              <a:gd name="connsiteX145" fmla="*/ 2080111 w 10596562"/>
              <a:gd name="connsiteY145" fmla="*/ 1352418 h 5740399"/>
              <a:gd name="connsiteX146" fmla="*/ 2080111 w 10596562"/>
              <a:gd name="connsiteY146" fmla="*/ 1326420 h 5740399"/>
              <a:gd name="connsiteX147" fmla="*/ 2114998 w 10596562"/>
              <a:gd name="connsiteY147" fmla="*/ 1326420 h 5740399"/>
              <a:gd name="connsiteX148" fmla="*/ 2120189 w 10596562"/>
              <a:gd name="connsiteY148" fmla="*/ 1324443 h 5740399"/>
              <a:gd name="connsiteX149" fmla="*/ 2122281 w 10596562"/>
              <a:gd name="connsiteY149" fmla="*/ 1319557 h 5740399"/>
              <a:gd name="connsiteX150" fmla="*/ 2120189 w 10596562"/>
              <a:gd name="connsiteY150" fmla="*/ 1314372 h 5740399"/>
              <a:gd name="connsiteX151" fmla="*/ 2120188 w 10596562"/>
              <a:gd name="connsiteY151" fmla="*/ 1314372 h 5740399"/>
              <a:gd name="connsiteX152" fmla="*/ 2120188 w 10596562"/>
              <a:gd name="connsiteY152" fmla="*/ 1314372 h 5740399"/>
              <a:gd name="connsiteX153" fmla="*/ 2118854 w 10596562"/>
              <a:gd name="connsiteY153" fmla="*/ 1313835 h 5740399"/>
              <a:gd name="connsiteX154" fmla="*/ 2114998 w 10596562"/>
              <a:gd name="connsiteY154" fmla="*/ 1312283 h 5740399"/>
              <a:gd name="connsiteX155" fmla="*/ 2114997 w 10596562"/>
              <a:gd name="connsiteY155" fmla="*/ 1312283 h 5740399"/>
              <a:gd name="connsiteX156" fmla="*/ 1993794 w 10596562"/>
              <a:gd name="connsiteY156" fmla="*/ 1312283 h 5740399"/>
              <a:gd name="connsiteX157" fmla="*/ 1987370 w 10596562"/>
              <a:gd name="connsiteY157" fmla="*/ 1314931 h 5740399"/>
              <a:gd name="connsiteX158" fmla="*/ 1984718 w 10596562"/>
              <a:gd name="connsiteY158" fmla="*/ 1321235 h 5740399"/>
              <a:gd name="connsiteX159" fmla="*/ 1984718 w 10596562"/>
              <a:gd name="connsiteY159" fmla="*/ 1404452 h 5740399"/>
              <a:gd name="connsiteX160" fmla="*/ 1986884 w 10596562"/>
              <a:gd name="connsiteY160" fmla="*/ 1409636 h 5740399"/>
              <a:gd name="connsiteX161" fmla="*/ 1986884 w 10596562"/>
              <a:gd name="connsiteY161" fmla="*/ 1409636 h 5740399"/>
              <a:gd name="connsiteX162" fmla="*/ 1986884 w 10596562"/>
              <a:gd name="connsiteY162" fmla="*/ 1409636 h 5740399"/>
              <a:gd name="connsiteX163" fmla="*/ 1992151 w 10596562"/>
              <a:gd name="connsiteY163" fmla="*/ 1411725 h 5740399"/>
              <a:gd name="connsiteX164" fmla="*/ 1997342 w 10596562"/>
              <a:gd name="connsiteY164" fmla="*/ 1409636 h 5740399"/>
              <a:gd name="connsiteX165" fmla="*/ 1999583 w 10596562"/>
              <a:gd name="connsiteY165" fmla="*/ 1404452 h 5740399"/>
              <a:gd name="connsiteX166" fmla="*/ 1999583 w 10596562"/>
              <a:gd name="connsiteY166" fmla="*/ 1369203 h 5740399"/>
              <a:gd name="connsiteX167" fmla="*/ 2012208 w 10596562"/>
              <a:gd name="connsiteY167" fmla="*/ 1369203 h 5740399"/>
              <a:gd name="connsiteX168" fmla="*/ 2035552 w 10596562"/>
              <a:gd name="connsiteY168" fmla="*/ 1408219 h 5740399"/>
              <a:gd name="connsiteX169" fmla="*/ 2037928 w 10596562"/>
              <a:gd name="connsiteY169" fmla="*/ 1410592 h 5740399"/>
              <a:gd name="connsiteX170" fmla="*/ 2038129 w 10596562"/>
              <a:gd name="connsiteY170" fmla="*/ 1410793 h 5740399"/>
              <a:gd name="connsiteX171" fmla="*/ 2041715 w 10596562"/>
              <a:gd name="connsiteY171" fmla="*/ 1411688 h 5740399"/>
              <a:gd name="connsiteX172" fmla="*/ 2046832 w 10596562"/>
              <a:gd name="connsiteY172" fmla="*/ 1409524 h 5740399"/>
              <a:gd name="connsiteX173" fmla="*/ 2048998 w 10596562"/>
              <a:gd name="connsiteY173" fmla="*/ 1404563 h 5740399"/>
              <a:gd name="connsiteX174" fmla="*/ 2047878 w 10596562"/>
              <a:gd name="connsiteY174" fmla="*/ 1400796 h 5740399"/>
              <a:gd name="connsiteX175" fmla="*/ 2032171 w 10596562"/>
              <a:gd name="connsiteY175" fmla="*/ 1374483 h 5740399"/>
              <a:gd name="connsiteX176" fmla="*/ 2028418 w 10596562"/>
              <a:gd name="connsiteY176" fmla="*/ 1368196 h 5740399"/>
              <a:gd name="connsiteX177" fmla="*/ 2040594 w 10596562"/>
              <a:gd name="connsiteY177" fmla="*/ 1361631 h 5740399"/>
              <a:gd name="connsiteX178" fmla="*/ 2048587 w 10596562"/>
              <a:gd name="connsiteY178" fmla="*/ 1341079 h 5740399"/>
              <a:gd name="connsiteX179" fmla="*/ 2043276 w 10596562"/>
              <a:gd name="connsiteY179" fmla="*/ 1327404 h 5740399"/>
              <a:gd name="connsiteX180" fmla="*/ 2040445 w 10596562"/>
              <a:gd name="connsiteY180" fmla="*/ 1320116 h 5740399"/>
              <a:gd name="connsiteX181" fmla="*/ 2025216 w 10596562"/>
              <a:gd name="connsiteY181" fmla="*/ 1314320 h 5740399"/>
              <a:gd name="connsiteX182" fmla="*/ 2019865 w 10596562"/>
              <a:gd name="connsiteY182" fmla="*/ 1312283 h 5740399"/>
              <a:gd name="connsiteX183" fmla="*/ 2019865 w 10596562"/>
              <a:gd name="connsiteY183" fmla="*/ 1312283 h 5740399"/>
              <a:gd name="connsiteX184" fmla="*/ 1993794 w 10596562"/>
              <a:gd name="connsiteY184" fmla="*/ 1312283 h 5740399"/>
              <a:gd name="connsiteX185" fmla="*/ 1669481 w 10596562"/>
              <a:gd name="connsiteY185" fmla="*/ 1312283 h 5740399"/>
              <a:gd name="connsiteX186" fmla="*/ 1663057 w 10596562"/>
              <a:gd name="connsiteY186" fmla="*/ 1314931 h 5740399"/>
              <a:gd name="connsiteX187" fmla="*/ 1660405 w 10596562"/>
              <a:gd name="connsiteY187" fmla="*/ 1321235 h 5740399"/>
              <a:gd name="connsiteX188" fmla="*/ 1660405 w 10596562"/>
              <a:gd name="connsiteY188" fmla="*/ 1404452 h 5740399"/>
              <a:gd name="connsiteX189" fmla="*/ 1661597 w 10596562"/>
              <a:gd name="connsiteY189" fmla="*/ 1407208 h 5740399"/>
              <a:gd name="connsiteX190" fmla="*/ 1662646 w 10596562"/>
              <a:gd name="connsiteY190" fmla="*/ 1409636 h 5740399"/>
              <a:gd name="connsiteX191" fmla="*/ 1667950 w 10596562"/>
              <a:gd name="connsiteY191" fmla="*/ 1411725 h 5740399"/>
              <a:gd name="connsiteX192" fmla="*/ 1673067 w 10596562"/>
              <a:gd name="connsiteY192" fmla="*/ 1409636 h 5740399"/>
              <a:gd name="connsiteX193" fmla="*/ 1675233 w 10596562"/>
              <a:gd name="connsiteY193" fmla="*/ 1404452 h 5740399"/>
              <a:gd name="connsiteX194" fmla="*/ 1675233 w 10596562"/>
              <a:gd name="connsiteY194" fmla="*/ 1366555 h 5740399"/>
              <a:gd name="connsiteX195" fmla="*/ 1675233 w 10596562"/>
              <a:gd name="connsiteY195" fmla="*/ 1366480 h 5740399"/>
              <a:gd name="connsiteX196" fmla="*/ 1707878 w 10596562"/>
              <a:gd name="connsiteY196" fmla="*/ 1366480 h 5740399"/>
              <a:gd name="connsiteX197" fmla="*/ 1707878 w 10596562"/>
              <a:gd name="connsiteY197" fmla="*/ 1366480 h 5740399"/>
              <a:gd name="connsiteX198" fmla="*/ 1713069 w 10596562"/>
              <a:gd name="connsiteY198" fmla="*/ 1364466 h 5740399"/>
              <a:gd name="connsiteX199" fmla="*/ 1715161 w 10596562"/>
              <a:gd name="connsiteY199" fmla="*/ 1359505 h 5740399"/>
              <a:gd name="connsiteX200" fmla="*/ 1713069 w 10596562"/>
              <a:gd name="connsiteY200" fmla="*/ 1354395 h 5740399"/>
              <a:gd name="connsiteX201" fmla="*/ 1713069 w 10596562"/>
              <a:gd name="connsiteY201" fmla="*/ 1354395 h 5740399"/>
              <a:gd name="connsiteX202" fmla="*/ 1713069 w 10596562"/>
              <a:gd name="connsiteY202" fmla="*/ 1354395 h 5740399"/>
              <a:gd name="connsiteX203" fmla="*/ 1707878 w 10596562"/>
              <a:gd name="connsiteY203" fmla="*/ 1352381 h 5740399"/>
              <a:gd name="connsiteX204" fmla="*/ 1675233 w 10596562"/>
              <a:gd name="connsiteY204" fmla="*/ 1352381 h 5740399"/>
              <a:gd name="connsiteX205" fmla="*/ 1675233 w 10596562"/>
              <a:gd name="connsiteY205" fmla="*/ 1326382 h 5740399"/>
              <a:gd name="connsiteX206" fmla="*/ 1709671 w 10596562"/>
              <a:gd name="connsiteY206" fmla="*/ 1326382 h 5740399"/>
              <a:gd name="connsiteX207" fmla="*/ 1714862 w 10596562"/>
              <a:gd name="connsiteY207" fmla="*/ 1324368 h 5740399"/>
              <a:gd name="connsiteX208" fmla="*/ 1716954 w 10596562"/>
              <a:gd name="connsiteY208" fmla="*/ 1319407 h 5740399"/>
              <a:gd name="connsiteX209" fmla="*/ 1714862 w 10596562"/>
              <a:gd name="connsiteY209" fmla="*/ 1314297 h 5740399"/>
              <a:gd name="connsiteX210" fmla="*/ 1709671 w 10596562"/>
              <a:gd name="connsiteY210" fmla="*/ 1312283 h 5740399"/>
              <a:gd name="connsiteX211" fmla="*/ 1669481 w 10596562"/>
              <a:gd name="connsiteY211" fmla="*/ 1312283 h 5740399"/>
              <a:gd name="connsiteX212" fmla="*/ 1556533 w 10596562"/>
              <a:gd name="connsiteY212" fmla="*/ 1312283 h 5740399"/>
              <a:gd name="connsiteX213" fmla="*/ 1550109 w 10596562"/>
              <a:gd name="connsiteY213" fmla="*/ 1314931 h 5740399"/>
              <a:gd name="connsiteX214" fmla="*/ 1547457 w 10596562"/>
              <a:gd name="connsiteY214" fmla="*/ 1321235 h 5740399"/>
              <a:gd name="connsiteX215" fmla="*/ 1547457 w 10596562"/>
              <a:gd name="connsiteY215" fmla="*/ 1321235 h 5740399"/>
              <a:gd name="connsiteX216" fmla="*/ 1547457 w 10596562"/>
              <a:gd name="connsiteY216" fmla="*/ 1401393 h 5740399"/>
              <a:gd name="connsiteX217" fmla="*/ 1547457 w 10596562"/>
              <a:gd name="connsiteY217" fmla="*/ 1401393 h 5740399"/>
              <a:gd name="connsiteX218" fmla="*/ 1548721 w 10596562"/>
              <a:gd name="connsiteY218" fmla="*/ 1404348 h 5740399"/>
              <a:gd name="connsiteX219" fmla="*/ 1550184 w 10596562"/>
              <a:gd name="connsiteY219" fmla="*/ 1407771 h 5740399"/>
              <a:gd name="connsiteX220" fmla="*/ 1550184 w 10596562"/>
              <a:gd name="connsiteY220" fmla="*/ 1407771 h 5740399"/>
              <a:gd name="connsiteX221" fmla="*/ 1550184 w 10596562"/>
              <a:gd name="connsiteY221" fmla="*/ 1407771 h 5740399"/>
              <a:gd name="connsiteX222" fmla="*/ 1556570 w 10596562"/>
              <a:gd name="connsiteY222" fmla="*/ 1410345 h 5740399"/>
              <a:gd name="connsiteX223" fmla="*/ 1556570 w 10596562"/>
              <a:gd name="connsiteY223" fmla="*/ 1410271 h 5740399"/>
              <a:gd name="connsiteX224" fmla="*/ 1598142 w 10596562"/>
              <a:gd name="connsiteY224" fmla="*/ 1410271 h 5740399"/>
              <a:gd name="connsiteX225" fmla="*/ 1603259 w 10596562"/>
              <a:gd name="connsiteY225" fmla="*/ 1408256 h 5740399"/>
              <a:gd name="connsiteX226" fmla="*/ 1605425 w 10596562"/>
              <a:gd name="connsiteY226" fmla="*/ 1403146 h 5740399"/>
              <a:gd name="connsiteX227" fmla="*/ 1603259 w 10596562"/>
              <a:gd name="connsiteY227" fmla="*/ 1398185 h 5740399"/>
              <a:gd name="connsiteX228" fmla="*/ 1603259 w 10596562"/>
              <a:gd name="connsiteY228" fmla="*/ 1398185 h 5740399"/>
              <a:gd name="connsiteX229" fmla="*/ 1603259 w 10596562"/>
              <a:gd name="connsiteY229" fmla="*/ 1398185 h 5740399"/>
              <a:gd name="connsiteX230" fmla="*/ 1598142 w 10596562"/>
              <a:gd name="connsiteY230" fmla="*/ 1396171 h 5740399"/>
              <a:gd name="connsiteX231" fmla="*/ 1562285 w 10596562"/>
              <a:gd name="connsiteY231" fmla="*/ 1396171 h 5740399"/>
              <a:gd name="connsiteX232" fmla="*/ 1562285 w 10596562"/>
              <a:gd name="connsiteY232" fmla="*/ 1366517 h 5740399"/>
              <a:gd name="connsiteX233" fmla="*/ 1595340 w 10596562"/>
              <a:gd name="connsiteY233" fmla="*/ 1366517 h 5740399"/>
              <a:gd name="connsiteX234" fmla="*/ 1600532 w 10596562"/>
              <a:gd name="connsiteY234" fmla="*/ 1364503 h 5740399"/>
              <a:gd name="connsiteX235" fmla="*/ 1602624 w 10596562"/>
              <a:gd name="connsiteY235" fmla="*/ 1359542 h 5740399"/>
              <a:gd name="connsiteX236" fmla="*/ 1602624 w 10596562"/>
              <a:gd name="connsiteY236" fmla="*/ 1359542 h 5740399"/>
              <a:gd name="connsiteX237" fmla="*/ 1602624 w 10596562"/>
              <a:gd name="connsiteY237" fmla="*/ 1359542 h 5740399"/>
              <a:gd name="connsiteX238" fmla="*/ 1602160 w 10596562"/>
              <a:gd name="connsiteY238" fmla="*/ 1358409 h 5740399"/>
              <a:gd name="connsiteX239" fmla="*/ 1600532 w 10596562"/>
              <a:gd name="connsiteY239" fmla="*/ 1354432 h 5740399"/>
              <a:gd name="connsiteX240" fmla="*/ 1600532 w 10596562"/>
              <a:gd name="connsiteY240" fmla="*/ 1354432 h 5740399"/>
              <a:gd name="connsiteX241" fmla="*/ 1600532 w 10596562"/>
              <a:gd name="connsiteY241" fmla="*/ 1354432 h 5740399"/>
              <a:gd name="connsiteX242" fmla="*/ 1595340 w 10596562"/>
              <a:gd name="connsiteY242" fmla="*/ 1352418 h 5740399"/>
              <a:gd name="connsiteX243" fmla="*/ 1562285 w 10596562"/>
              <a:gd name="connsiteY243" fmla="*/ 1352418 h 5740399"/>
              <a:gd name="connsiteX244" fmla="*/ 1562285 w 10596562"/>
              <a:gd name="connsiteY244" fmla="*/ 1326420 h 5740399"/>
              <a:gd name="connsiteX245" fmla="*/ 1597171 w 10596562"/>
              <a:gd name="connsiteY245" fmla="*/ 1326420 h 5740399"/>
              <a:gd name="connsiteX246" fmla="*/ 1602362 w 10596562"/>
              <a:gd name="connsiteY246" fmla="*/ 1324443 h 5740399"/>
              <a:gd name="connsiteX247" fmla="*/ 1604454 w 10596562"/>
              <a:gd name="connsiteY247" fmla="*/ 1319557 h 5740399"/>
              <a:gd name="connsiteX248" fmla="*/ 1602362 w 10596562"/>
              <a:gd name="connsiteY248" fmla="*/ 1314372 h 5740399"/>
              <a:gd name="connsiteX249" fmla="*/ 1602362 w 10596562"/>
              <a:gd name="connsiteY249" fmla="*/ 1314372 h 5740399"/>
              <a:gd name="connsiteX250" fmla="*/ 1602362 w 10596562"/>
              <a:gd name="connsiteY250" fmla="*/ 1314372 h 5740399"/>
              <a:gd name="connsiteX251" fmla="*/ 1599099 w 10596562"/>
              <a:gd name="connsiteY251" fmla="*/ 1313059 h 5740399"/>
              <a:gd name="connsiteX252" fmla="*/ 1597171 w 10596562"/>
              <a:gd name="connsiteY252" fmla="*/ 1312283 h 5740399"/>
              <a:gd name="connsiteX253" fmla="*/ 1597171 w 10596562"/>
              <a:gd name="connsiteY253" fmla="*/ 1312283 h 5740399"/>
              <a:gd name="connsiteX254" fmla="*/ 1208501 w 10596562"/>
              <a:gd name="connsiteY254" fmla="*/ 1312283 h 5740399"/>
              <a:gd name="connsiteX255" fmla="*/ 1202077 w 10596562"/>
              <a:gd name="connsiteY255" fmla="*/ 1314931 h 5740399"/>
              <a:gd name="connsiteX256" fmla="*/ 1199425 w 10596562"/>
              <a:gd name="connsiteY256" fmla="*/ 1321235 h 5740399"/>
              <a:gd name="connsiteX257" fmla="*/ 1199425 w 10596562"/>
              <a:gd name="connsiteY257" fmla="*/ 1404452 h 5740399"/>
              <a:gd name="connsiteX258" fmla="*/ 1201666 w 10596562"/>
              <a:gd name="connsiteY258" fmla="*/ 1409636 h 5740399"/>
              <a:gd name="connsiteX259" fmla="*/ 1201666 w 10596562"/>
              <a:gd name="connsiteY259" fmla="*/ 1409636 h 5740399"/>
              <a:gd name="connsiteX260" fmla="*/ 1201666 w 10596562"/>
              <a:gd name="connsiteY260" fmla="*/ 1409636 h 5740399"/>
              <a:gd name="connsiteX261" fmla="*/ 1207007 w 10596562"/>
              <a:gd name="connsiteY261" fmla="*/ 1411725 h 5740399"/>
              <a:gd name="connsiteX262" fmla="*/ 1212124 w 10596562"/>
              <a:gd name="connsiteY262" fmla="*/ 1409636 h 5740399"/>
              <a:gd name="connsiteX263" fmla="*/ 1214291 w 10596562"/>
              <a:gd name="connsiteY263" fmla="*/ 1404452 h 5740399"/>
              <a:gd name="connsiteX264" fmla="*/ 1214291 w 10596562"/>
              <a:gd name="connsiteY264" fmla="*/ 1366555 h 5740399"/>
              <a:gd name="connsiteX265" fmla="*/ 1214291 w 10596562"/>
              <a:gd name="connsiteY265" fmla="*/ 1366480 h 5740399"/>
              <a:gd name="connsiteX266" fmla="*/ 1246860 w 10596562"/>
              <a:gd name="connsiteY266" fmla="*/ 1366480 h 5740399"/>
              <a:gd name="connsiteX267" fmla="*/ 1246860 w 10596562"/>
              <a:gd name="connsiteY267" fmla="*/ 1366480 h 5740399"/>
              <a:gd name="connsiteX268" fmla="*/ 1252052 w 10596562"/>
              <a:gd name="connsiteY268" fmla="*/ 1364466 h 5740399"/>
              <a:gd name="connsiteX269" fmla="*/ 1254144 w 10596562"/>
              <a:gd name="connsiteY269" fmla="*/ 1359505 h 5740399"/>
              <a:gd name="connsiteX270" fmla="*/ 1252052 w 10596562"/>
              <a:gd name="connsiteY270" fmla="*/ 1354395 h 5740399"/>
              <a:gd name="connsiteX271" fmla="*/ 1252052 w 10596562"/>
              <a:gd name="connsiteY271" fmla="*/ 1354395 h 5740399"/>
              <a:gd name="connsiteX272" fmla="*/ 1252052 w 10596562"/>
              <a:gd name="connsiteY272" fmla="*/ 1354395 h 5740399"/>
              <a:gd name="connsiteX273" fmla="*/ 1246860 w 10596562"/>
              <a:gd name="connsiteY273" fmla="*/ 1352381 h 5740399"/>
              <a:gd name="connsiteX274" fmla="*/ 1214216 w 10596562"/>
              <a:gd name="connsiteY274" fmla="*/ 1352381 h 5740399"/>
              <a:gd name="connsiteX275" fmla="*/ 1214216 w 10596562"/>
              <a:gd name="connsiteY275" fmla="*/ 1326382 h 5740399"/>
              <a:gd name="connsiteX276" fmla="*/ 1248691 w 10596562"/>
              <a:gd name="connsiteY276" fmla="*/ 1326382 h 5740399"/>
              <a:gd name="connsiteX277" fmla="*/ 1253882 w 10596562"/>
              <a:gd name="connsiteY277" fmla="*/ 1324368 h 5740399"/>
              <a:gd name="connsiteX278" fmla="*/ 1255974 w 10596562"/>
              <a:gd name="connsiteY278" fmla="*/ 1319407 h 5740399"/>
              <a:gd name="connsiteX279" fmla="*/ 1253882 w 10596562"/>
              <a:gd name="connsiteY279" fmla="*/ 1314297 h 5740399"/>
              <a:gd name="connsiteX280" fmla="*/ 1248691 w 10596562"/>
              <a:gd name="connsiteY280" fmla="*/ 1312283 h 5740399"/>
              <a:gd name="connsiteX281" fmla="*/ 1248691 w 10596562"/>
              <a:gd name="connsiteY281" fmla="*/ 1312283 h 5740399"/>
              <a:gd name="connsiteX282" fmla="*/ 1208501 w 10596562"/>
              <a:gd name="connsiteY282" fmla="*/ 1312283 h 5740399"/>
              <a:gd name="connsiteX283" fmla="*/ 1091107 w 10596562"/>
              <a:gd name="connsiteY283" fmla="*/ 1312283 h 5740399"/>
              <a:gd name="connsiteX284" fmla="*/ 1084683 w 10596562"/>
              <a:gd name="connsiteY284" fmla="*/ 1314931 h 5740399"/>
              <a:gd name="connsiteX285" fmla="*/ 1082031 w 10596562"/>
              <a:gd name="connsiteY285" fmla="*/ 1321235 h 5740399"/>
              <a:gd name="connsiteX286" fmla="*/ 1082031 w 10596562"/>
              <a:gd name="connsiteY286" fmla="*/ 1404452 h 5740399"/>
              <a:gd name="connsiteX287" fmla="*/ 1084197 w 10596562"/>
              <a:gd name="connsiteY287" fmla="*/ 1409636 h 5740399"/>
              <a:gd name="connsiteX288" fmla="*/ 1084197 w 10596562"/>
              <a:gd name="connsiteY288" fmla="*/ 1409636 h 5740399"/>
              <a:gd name="connsiteX289" fmla="*/ 1084197 w 10596562"/>
              <a:gd name="connsiteY289" fmla="*/ 1409636 h 5740399"/>
              <a:gd name="connsiteX290" fmla="*/ 1089464 w 10596562"/>
              <a:gd name="connsiteY290" fmla="*/ 1411725 h 5740399"/>
              <a:gd name="connsiteX291" fmla="*/ 1094655 w 10596562"/>
              <a:gd name="connsiteY291" fmla="*/ 1409636 h 5740399"/>
              <a:gd name="connsiteX292" fmla="*/ 1096896 w 10596562"/>
              <a:gd name="connsiteY292" fmla="*/ 1404452 h 5740399"/>
              <a:gd name="connsiteX293" fmla="*/ 1096896 w 10596562"/>
              <a:gd name="connsiteY293" fmla="*/ 1369203 h 5740399"/>
              <a:gd name="connsiteX294" fmla="*/ 1109521 w 10596562"/>
              <a:gd name="connsiteY294" fmla="*/ 1369203 h 5740399"/>
              <a:gd name="connsiteX295" fmla="*/ 1132828 w 10596562"/>
              <a:gd name="connsiteY295" fmla="*/ 1408219 h 5740399"/>
              <a:gd name="connsiteX296" fmla="*/ 1135204 w 10596562"/>
              <a:gd name="connsiteY296" fmla="*/ 1410592 h 5740399"/>
              <a:gd name="connsiteX297" fmla="*/ 1135405 w 10596562"/>
              <a:gd name="connsiteY297" fmla="*/ 1410793 h 5740399"/>
              <a:gd name="connsiteX298" fmla="*/ 1138165 w 10596562"/>
              <a:gd name="connsiteY298" fmla="*/ 1411482 h 5740399"/>
              <a:gd name="connsiteX299" fmla="*/ 1138991 w 10596562"/>
              <a:gd name="connsiteY299" fmla="*/ 1411688 h 5740399"/>
              <a:gd name="connsiteX300" fmla="*/ 1138991 w 10596562"/>
              <a:gd name="connsiteY300" fmla="*/ 1411688 h 5740399"/>
              <a:gd name="connsiteX301" fmla="*/ 1138991 w 10596562"/>
              <a:gd name="connsiteY301" fmla="*/ 1411688 h 5740399"/>
              <a:gd name="connsiteX302" fmla="*/ 1144108 w 10596562"/>
              <a:gd name="connsiteY302" fmla="*/ 1409524 h 5740399"/>
              <a:gd name="connsiteX303" fmla="*/ 1146274 w 10596562"/>
              <a:gd name="connsiteY303" fmla="*/ 1404563 h 5740399"/>
              <a:gd name="connsiteX304" fmla="*/ 1145153 w 10596562"/>
              <a:gd name="connsiteY304" fmla="*/ 1400796 h 5740399"/>
              <a:gd name="connsiteX305" fmla="*/ 1125694 w 10596562"/>
              <a:gd name="connsiteY305" fmla="*/ 1368196 h 5740399"/>
              <a:gd name="connsiteX306" fmla="*/ 1137870 w 10596562"/>
              <a:gd name="connsiteY306" fmla="*/ 1361631 h 5740399"/>
              <a:gd name="connsiteX307" fmla="*/ 1145863 w 10596562"/>
              <a:gd name="connsiteY307" fmla="*/ 1341079 h 5740399"/>
              <a:gd name="connsiteX308" fmla="*/ 1137758 w 10596562"/>
              <a:gd name="connsiteY308" fmla="*/ 1320116 h 5740399"/>
              <a:gd name="connsiteX309" fmla="*/ 1137758 w 10596562"/>
              <a:gd name="connsiteY309" fmla="*/ 1320116 h 5740399"/>
              <a:gd name="connsiteX310" fmla="*/ 1137758 w 10596562"/>
              <a:gd name="connsiteY310" fmla="*/ 1320116 h 5740399"/>
              <a:gd name="connsiteX311" fmla="*/ 1124408 w 10596562"/>
              <a:gd name="connsiteY311" fmla="*/ 1315035 h 5740399"/>
              <a:gd name="connsiteX312" fmla="*/ 1117178 w 10596562"/>
              <a:gd name="connsiteY312" fmla="*/ 1312283 h 5740399"/>
              <a:gd name="connsiteX313" fmla="*/ 1117178 w 10596562"/>
              <a:gd name="connsiteY313" fmla="*/ 1312283 h 5740399"/>
              <a:gd name="connsiteX314" fmla="*/ 1091107 w 10596562"/>
              <a:gd name="connsiteY314" fmla="*/ 1312283 h 5740399"/>
              <a:gd name="connsiteX315" fmla="*/ 866483 w 10596562"/>
              <a:gd name="connsiteY315" fmla="*/ 1312283 h 5740399"/>
              <a:gd name="connsiteX316" fmla="*/ 860059 w 10596562"/>
              <a:gd name="connsiteY316" fmla="*/ 1314931 h 5740399"/>
              <a:gd name="connsiteX317" fmla="*/ 857407 w 10596562"/>
              <a:gd name="connsiteY317" fmla="*/ 1321235 h 5740399"/>
              <a:gd name="connsiteX318" fmla="*/ 857407 w 10596562"/>
              <a:gd name="connsiteY318" fmla="*/ 1401393 h 5740399"/>
              <a:gd name="connsiteX319" fmla="*/ 860134 w 10596562"/>
              <a:gd name="connsiteY319" fmla="*/ 1407771 h 5740399"/>
              <a:gd name="connsiteX320" fmla="*/ 860134 w 10596562"/>
              <a:gd name="connsiteY320" fmla="*/ 1407771 h 5740399"/>
              <a:gd name="connsiteX321" fmla="*/ 860134 w 10596562"/>
              <a:gd name="connsiteY321" fmla="*/ 1407771 h 5740399"/>
              <a:gd name="connsiteX322" fmla="*/ 866521 w 10596562"/>
              <a:gd name="connsiteY322" fmla="*/ 1410345 h 5740399"/>
              <a:gd name="connsiteX323" fmla="*/ 866521 w 10596562"/>
              <a:gd name="connsiteY323" fmla="*/ 1410271 h 5740399"/>
              <a:gd name="connsiteX324" fmla="*/ 908092 w 10596562"/>
              <a:gd name="connsiteY324" fmla="*/ 1410271 h 5740399"/>
              <a:gd name="connsiteX325" fmla="*/ 913209 w 10596562"/>
              <a:gd name="connsiteY325" fmla="*/ 1408256 h 5740399"/>
              <a:gd name="connsiteX326" fmla="*/ 915375 w 10596562"/>
              <a:gd name="connsiteY326" fmla="*/ 1403146 h 5740399"/>
              <a:gd name="connsiteX327" fmla="*/ 913209 w 10596562"/>
              <a:gd name="connsiteY327" fmla="*/ 1398185 h 5740399"/>
              <a:gd name="connsiteX328" fmla="*/ 913209 w 10596562"/>
              <a:gd name="connsiteY328" fmla="*/ 1398185 h 5740399"/>
              <a:gd name="connsiteX329" fmla="*/ 913209 w 10596562"/>
              <a:gd name="connsiteY329" fmla="*/ 1398185 h 5740399"/>
              <a:gd name="connsiteX330" fmla="*/ 908092 w 10596562"/>
              <a:gd name="connsiteY330" fmla="*/ 1396171 h 5740399"/>
              <a:gd name="connsiteX331" fmla="*/ 872235 w 10596562"/>
              <a:gd name="connsiteY331" fmla="*/ 1396171 h 5740399"/>
              <a:gd name="connsiteX332" fmla="*/ 872235 w 10596562"/>
              <a:gd name="connsiteY332" fmla="*/ 1366517 h 5740399"/>
              <a:gd name="connsiteX333" fmla="*/ 905290 w 10596562"/>
              <a:gd name="connsiteY333" fmla="*/ 1366517 h 5740399"/>
              <a:gd name="connsiteX334" fmla="*/ 910482 w 10596562"/>
              <a:gd name="connsiteY334" fmla="*/ 1364503 h 5740399"/>
              <a:gd name="connsiteX335" fmla="*/ 912574 w 10596562"/>
              <a:gd name="connsiteY335" fmla="*/ 1359542 h 5740399"/>
              <a:gd name="connsiteX336" fmla="*/ 910482 w 10596562"/>
              <a:gd name="connsiteY336" fmla="*/ 1354432 h 5740399"/>
              <a:gd name="connsiteX337" fmla="*/ 910482 w 10596562"/>
              <a:gd name="connsiteY337" fmla="*/ 1354432 h 5740399"/>
              <a:gd name="connsiteX338" fmla="*/ 910482 w 10596562"/>
              <a:gd name="connsiteY338" fmla="*/ 1354432 h 5740399"/>
              <a:gd name="connsiteX339" fmla="*/ 905290 w 10596562"/>
              <a:gd name="connsiteY339" fmla="*/ 1352418 h 5740399"/>
              <a:gd name="connsiteX340" fmla="*/ 872235 w 10596562"/>
              <a:gd name="connsiteY340" fmla="*/ 1352418 h 5740399"/>
              <a:gd name="connsiteX341" fmla="*/ 872235 w 10596562"/>
              <a:gd name="connsiteY341" fmla="*/ 1326420 h 5740399"/>
              <a:gd name="connsiteX342" fmla="*/ 907121 w 10596562"/>
              <a:gd name="connsiteY342" fmla="*/ 1326420 h 5740399"/>
              <a:gd name="connsiteX343" fmla="*/ 912312 w 10596562"/>
              <a:gd name="connsiteY343" fmla="*/ 1324443 h 5740399"/>
              <a:gd name="connsiteX344" fmla="*/ 914404 w 10596562"/>
              <a:gd name="connsiteY344" fmla="*/ 1319557 h 5740399"/>
              <a:gd name="connsiteX345" fmla="*/ 912312 w 10596562"/>
              <a:gd name="connsiteY345" fmla="*/ 1314372 h 5740399"/>
              <a:gd name="connsiteX346" fmla="*/ 912312 w 10596562"/>
              <a:gd name="connsiteY346" fmla="*/ 1314372 h 5740399"/>
              <a:gd name="connsiteX347" fmla="*/ 912312 w 10596562"/>
              <a:gd name="connsiteY347" fmla="*/ 1314372 h 5740399"/>
              <a:gd name="connsiteX348" fmla="*/ 909049 w 10596562"/>
              <a:gd name="connsiteY348" fmla="*/ 1313059 h 5740399"/>
              <a:gd name="connsiteX349" fmla="*/ 907121 w 10596562"/>
              <a:gd name="connsiteY349" fmla="*/ 1312283 h 5740399"/>
              <a:gd name="connsiteX350" fmla="*/ 907121 w 10596562"/>
              <a:gd name="connsiteY350" fmla="*/ 1312283 h 5740399"/>
              <a:gd name="connsiteX351" fmla="*/ 866483 w 10596562"/>
              <a:gd name="connsiteY351" fmla="*/ 1312283 h 5740399"/>
              <a:gd name="connsiteX352" fmla="*/ 719135 w 10596562"/>
              <a:gd name="connsiteY352" fmla="*/ 1312283 h 5740399"/>
              <a:gd name="connsiteX353" fmla="*/ 712710 w 10596562"/>
              <a:gd name="connsiteY353" fmla="*/ 1314931 h 5740399"/>
              <a:gd name="connsiteX354" fmla="*/ 710058 w 10596562"/>
              <a:gd name="connsiteY354" fmla="*/ 1321235 h 5740399"/>
              <a:gd name="connsiteX355" fmla="*/ 710058 w 10596562"/>
              <a:gd name="connsiteY355" fmla="*/ 1401393 h 5740399"/>
              <a:gd name="connsiteX356" fmla="*/ 712785 w 10596562"/>
              <a:gd name="connsiteY356" fmla="*/ 1407771 h 5740399"/>
              <a:gd name="connsiteX357" fmla="*/ 712785 w 10596562"/>
              <a:gd name="connsiteY357" fmla="*/ 1407771 h 5740399"/>
              <a:gd name="connsiteX358" fmla="*/ 712785 w 10596562"/>
              <a:gd name="connsiteY358" fmla="*/ 1407771 h 5740399"/>
              <a:gd name="connsiteX359" fmla="*/ 719171 w 10596562"/>
              <a:gd name="connsiteY359" fmla="*/ 1410345 h 5740399"/>
              <a:gd name="connsiteX360" fmla="*/ 719171 w 10596562"/>
              <a:gd name="connsiteY360" fmla="*/ 1410271 h 5740399"/>
              <a:gd name="connsiteX361" fmla="*/ 760743 w 10596562"/>
              <a:gd name="connsiteY361" fmla="*/ 1410271 h 5740399"/>
              <a:gd name="connsiteX362" fmla="*/ 765860 w 10596562"/>
              <a:gd name="connsiteY362" fmla="*/ 1408256 h 5740399"/>
              <a:gd name="connsiteX363" fmla="*/ 768026 w 10596562"/>
              <a:gd name="connsiteY363" fmla="*/ 1403146 h 5740399"/>
              <a:gd name="connsiteX364" fmla="*/ 765860 w 10596562"/>
              <a:gd name="connsiteY364" fmla="*/ 1398185 h 5740399"/>
              <a:gd name="connsiteX365" fmla="*/ 765860 w 10596562"/>
              <a:gd name="connsiteY365" fmla="*/ 1398185 h 5740399"/>
              <a:gd name="connsiteX366" fmla="*/ 765860 w 10596562"/>
              <a:gd name="connsiteY366" fmla="*/ 1398185 h 5740399"/>
              <a:gd name="connsiteX367" fmla="*/ 760743 w 10596562"/>
              <a:gd name="connsiteY367" fmla="*/ 1396171 h 5740399"/>
              <a:gd name="connsiteX368" fmla="*/ 724886 w 10596562"/>
              <a:gd name="connsiteY368" fmla="*/ 1396171 h 5740399"/>
              <a:gd name="connsiteX369" fmla="*/ 724886 w 10596562"/>
              <a:gd name="connsiteY369" fmla="*/ 1366517 h 5740399"/>
              <a:gd name="connsiteX370" fmla="*/ 757941 w 10596562"/>
              <a:gd name="connsiteY370" fmla="*/ 1366517 h 5740399"/>
              <a:gd name="connsiteX371" fmla="*/ 763134 w 10596562"/>
              <a:gd name="connsiteY371" fmla="*/ 1364503 h 5740399"/>
              <a:gd name="connsiteX372" fmla="*/ 765225 w 10596562"/>
              <a:gd name="connsiteY372" fmla="*/ 1359542 h 5740399"/>
              <a:gd name="connsiteX373" fmla="*/ 763134 w 10596562"/>
              <a:gd name="connsiteY373" fmla="*/ 1354432 h 5740399"/>
              <a:gd name="connsiteX374" fmla="*/ 763134 w 10596562"/>
              <a:gd name="connsiteY374" fmla="*/ 1354432 h 5740399"/>
              <a:gd name="connsiteX375" fmla="*/ 763134 w 10596562"/>
              <a:gd name="connsiteY375" fmla="*/ 1354432 h 5740399"/>
              <a:gd name="connsiteX376" fmla="*/ 757941 w 10596562"/>
              <a:gd name="connsiteY376" fmla="*/ 1352418 h 5740399"/>
              <a:gd name="connsiteX377" fmla="*/ 724886 w 10596562"/>
              <a:gd name="connsiteY377" fmla="*/ 1352418 h 5740399"/>
              <a:gd name="connsiteX378" fmla="*/ 724886 w 10596562"/>
              <a:gd name="connsiteY378" fmla="*/ 1326420 h 5740399"/>
              <a:gd name="connsiteX379" fmla="*/ 759772 w 10596562"/>
              <a:gd name="connsiteY379" fmla="*/ 1326420 h 5740399"/>
              <a:gd name="connsiteX380" fmla="*/ 764964 w 10596562"/>
              <a:gd name="connsiteY380" fmla="*/ 1324443 h 5740399"/>
              <a:gd name="connsiteX381" fmla="*/ 767055 w 10596562"/>
              <a:gd name="connsiteY381" fmla="*/ 1319557 h 5740399"/>
              <a:gd name="connsiteX382" fmla="*/ 764964 w 10596562"/>
              <a:gd name="connsiteY382" fmla="*/ 1314372 h 5740399"/>
              <a:gd name="connsiteX383" fmla="*/ 764964 w 10596562"/>
              <a:gd name="connsiteY383" fmla="*/ 1314372 h 5740399"/>
              <a:gd name="connsiteX384" fmla="*/ 764964 w 10596562"/>
              <a:gd name="connsiteY384" fmla="*/ 1314372 h 5740399"/>
              <a:gd name="connsiteX385" fmla="*/ 761700 w 10596562"/>
              <a:gd name="connsiteY385" fmla="*/ 1313059 h 5740399"/>
              <a:gd name="connsiteX386" fmla="*/ 759772 w 10596562"/>
              <a:gd name="connsiteY386" fmla="*/ 1312283 h 5740399"/>
              <a:gd name="connsiteX387" fmla="*/ 759772 w 10596562"/>
              <a:gd name="connsiteY387" fmla="*/ 1312283 h 5740399"/>
              <a:gd name="connsiteX388" fmla="*/ 719135 w 10596562"/>
              <a:gd name="connsiteY388" fmla="*/ 1312283 h 5740399"/>
              <a:gd name="connsiteX389" fmla="*/ 1269307 w 10596562"/>
              <a:gd name="connsiteY389" fmla="*/ 1310903 h 5740399"/>
              <a:gd name="connsiteX390" fmla="*/ 1264190 w 10596562"/>
              <a:gd name="connsiteY390" fmla="*/ 1313141 h 5740399"/>
              <a:gd name="connsiteX391" fmla="*/ 1262173 w 10596562"/>
              <a:gd name="connsiteY391" fmla="*/ 1318177 h 5740399"/>
              <a:gd name="connsiteX392" fmla="*/ 1263144 w 10596562"/>
              <a:gd name="connsiteY392" fmla="*/ 1321832 h 5740399"/>
              <a:gd name="connsiteX393" fmla="*/ 1290186 w 10596562"/>
              <a:gd name="connsiteY393" fmla="*/ 1367413 h 5740399"/>
              <a:gd name="connsiteX394" fmla="*/ 1290148 w 10596562"/>
              <a:gd name="connsiteY394" fmla="*/ 1367413 h 5740399"/>
              <a:gd name="connsiteX395" fmla="*/ 1290148 w 10596562"/>
              <a:gd name="connsiteY395" fmla="*/ 1404490 h 5740399"/>
              <a:gd name="connsiteX396" fmla="*/ 1292240 w 10596562"/>
              <a:gd name="connsiteY396" fmla="*/ 1409674 h 5740399"/>
              <a:gd name="connsiteX397" fmla="*/ 1294168 w 10596562"/>
              <a:gd name="connsiteY397" fmla="*/ 1410450 h 5740399"/>
              <a:gd name="connsiteX398" fmla="*/ 1297432 w 10596562"/>
              <a:gd name="connsiteY398" fmla="*/ 1411763 h 5740399"/>
              <a:gd name="connsiteX399" fmla="*/ 1302623 w 10596562"/>
              <a:gd name="connsiteY399" fmla="*/ 1409674 h 5740399"/>
              <a:gd name="connsiteX400" fmla="*/ 1304715 w 10596562"/>
              <a:gd name="connsiteY400" fmla="*/ 1404490 h 5740399"/>
              <a:gd name="connsiteX401" fmla="*/ 1304715 w 10596562"/>
              <a:gd name="connsiteY401" fmla="*/ 1367413 h 5740399"/>
              <a:gd name="connsiteX402" fmla="*/ 1331757 w 10596562"/>
              <a:gd name="connsiteY402" fmla="*/ 1321832 h 5740399"/>
              <a:gd name="connsiteX403" fmla="*/ 1332728 w 10596562"/>
              <a:gd name="connsiteY403" fmla="*/ 1318177 h 5740399"/>
              <a:gd name="connsiteX404" fmla="*/ 1330562 w 10596562"/>
              <a:gd name="connsiteY404" fmla="*/ 1312992 h 5740399"/>
              <a:gd name="connsiteX405" fmla="*/ 1330562 w 10596562"/>
              <a:gd name="connsiteY405" fmla="*/ 1312992 h 5740399"/>
              <a:gd name="connsiteX406" fmla="*/ 1330562 w 10596562"/>
              <a:gd name="connsiteY406" fmla="*/ 1312992 h 5740399"/>
              <a:gd name="connsiteX407" fmla="*/ 1325594 w 10596562"/>
              <a:gd name="connsiteY407" fmla="*/ 1310903 h 5740399"/>
              <a:gd name="connsiteX408" fmla="*/ 1321934 w 10596562"/>
              <a:gd name="connsiteY408" fmla="*/ 1311798 h 5740399"/>
              <a:gd name="connsiteX409" fmla="*/ 1319282 w 10596562"/>
              <a:gd name="connsiteY409" fmla="*/ 1314372 h 5740399"/>
              <a:gd name="connsiteX410" fmla="*/ 1297432 w 10596562"/>
              <a:gd name="connsiteY410" fmla="*/ 1352679 h 5740399"/>
              <a:gd name="connsiteX411" fmla="*/ 1275582 w 10596562"/>
              <a:gd name="connsiteY411" fmla="*/ 1314372 h 5740399"/>
              <a:gd name="connsiteX412" fmla="*/ 1275582 w 10596562"/>
              <a:gd name="connsiteY412" fmla="*/ 1314372 h 5740399"/>
              <a:gd name="connsiteX413" fmla="*/ 1275582 w 10596562"/>
              <a:gd name="connsiteY413" fmla="*/ 1314372 h 5740399"/>
              <a:gd name="connsiteX414" fmla="*/ 1275030 w 10596562"/>
              <a:gd name="connsiteY414" fmla="*/ 1313836 h 5740399"/>
              <a:gd name="connsiteX415" fmla="*/ 1272930 w 10596562"/>
              <a:gd name="connsiteY415" fmla="*/ 1311798 h 5740399"/>
              <a:gd name="connsiteX416" fmla="*/ 1272930 w 10596562"/>
              <a:gd name="connsiteY416" fmla="*/ 1311798 h 5740399"/>
              <a:gd name="connsiteX417" fmla="*/ 1272930 w 10596562"/>
              <a:gd name="connsiteY417" fmla="*/ 1311798 h 5740399"/>
              <a:gd name="connsiteX418" fmla="*/ 1269307 w 10596562"/>
              <a:gd name="connsiteY418" fmla="*/ 1310903 h 5740399"/>
              <a:gd name="connsiteX419" fmla="*/ 965948 w 10596562"/>
              <a:gd name="connsiteY419" fmla="*/ 1310903 h 5740399"/>
              <a:gd name="connsiteX420" fmla="*/ 951157 w 10596562"/>
              <a:gd name="connsiteY420" fmla="*/ 1313477 h 5740399"/>
              <a:gd name="connsiteX421" fmla="*/ 939727 w 10596562"/>
              <a:gd name="connsiteY421" fmla="*/ 1320825 h 5740399"/>
              <a:gd name="connsiteX422" fmla="*/ 932369 w 10596562"/>
              <a:gd name="connsiteY422" fmla="*/ 1332313 h 5740399"/>
              <a:gd name="connsiteX423" fmla="*/ 929792 w 10596562"/>
              <a:gd name="connsiteY423" fmla="*/ 1347122 h 5740399"/>
              <a:gd name="connsiteX424" fmla="*/ 929792 w 10596562"/>
              <a:gd name="connsiteY424" fmla="*/ 1347122 h 5740399"/>
              <a:gd name="connsiteX425" fmla="*/ 929792 w 10596562"/>
              <a:gd name="connsiteY425" fmla="*/ 1347122 h 5740399"/>
              <a:gd name="connsiteX426" fmla="*/ 929829 w 10596562"/>
              <a:gd name="connsiteY426" fmla="*/ 1347122 h 5740399"/>
              <a:gd name="connsiteX427" fmla="*/ 929829 w 10596562"/>
              <a:gd name="connsiteY427" fmla="*/ 1375395 h 5740399"/>
              <a:gd name="connsiteX428" fmla="*/ 932407 w 10596562"/>
              <a:gd name="connsiteY428" fmla="*/ 1390241 h 5740399"/>
              <a:gd name="connsiteX429" fmla="*/ 939765 w 10596562"/>
              <a:gd name="connsiteY429" fmla="*/ 1401729 h 5740399"/>
              <a:gd name="connsiteX430" fmla="*/ 946547 w 10596562"/>
              <a:gd name="connsiteY430" fmla="*/ 1406090 h 5740399"/>
              <a:gd name="connsiteX431" fmla="*/ 951194 w 10596562"/>
              <a:gd name="connsiteY431" fmla="*/ 1409077 h 5740399"/>
              <a:gd name="connsiteX432" fmla="*/ 965985 w 10596562"/>
              <a:gd name="connsiteY432" fmla="*/ 1411651 h 5740399"/>
              <a:gd name="connsiteX433" fmla="*/ 987574 w 10596562"/>
              <a:gd name="connsiteY433" fmla="*/ 1405086 h 5740399"/>
              <a:gd name="connsiteX434" fmla="*/ 990935 w 10596562"/>
              <a:gd name="connsiteY434" fmla="*/ 1398932 h 5740399"/>
              <a:gd name="connsiteX435" fmla="*/ 988769 w 10596562"/>
              <a:gd name="connsiteY435" fmla="*/ 1393896 h 5740399"/>
              <a:gd name="connsiteX436" fmla="*/ 988769 w 10596562"/>
              <a:gd name="connsiteY436" fmla="*/ 1393896 h 5740399"/>
              <a:gd name="connsiteX437" fmla="*/ 988769 w 10596562"/>
              <a:gd name="connsiteY437" fmla="*/ 1393896 h 5740399"/>
              <a:gd name="connsiteX438" fmla="*/ 983801 w 10596562"/>
              <a:gd name="connsiteY438" fmla="*/ 1391957 h 5740399"/>
              <a:gd name="connsiteX439" fmla="*/ 979730 w 10596562"/>
              <a:gd name="connsiteY439" fmla="*/ 1393225 h 5740399"/>
              <a:gd name="connsiteX440" fmla="*/ 973007 w 10596562"/>
              <a:gd name="connsiteY440" fmla="*/ 1396656 h 5740399"/>
              <a:gd name="connsiteX441" fmla="*/ 965985 w 10596562"/>
              <a:gd name="connsiteY441" fmla="*/ 1397999 h 5740399"/>
              <a:gd name="connsiteX442" fmla="*/ 960305 w 10596562"/>
              <a:gd name="connsiteY442" fmla="*/ 1395782 h 5740399"/>
              <a:gd name="connsiteX443" fmla="*/ 950223 w 10596562"/>
              <a:gd name="connsiteY443" fmla="*/ 1391845 h 5740399"/>
              <a:gd name="connsiteX444" fmla="*/ 944695 w 10596562"/>
              <a:gd name="connsiteY444" fmla="*/ 1375470 h 5740399"/>
              <a:gd name="connsiteX445" fmla="*/ 944695 w 10596562"/>
              <a:gd name="connsiteY445" fmla="*/ 1347084 h 5740399"/>
              <a:gd name="connsiteX446" fmla="*/ 950223 w 10596562"/>
              <a:gd name="connsiteY446" fmla="*/ 1330710 h 5740399"/>
              <a:gd name="connsiteX447" fmla="*/ 965985 w 10596562"/>
              <a:gd name="connsiteY447" fmla="*/ 1324555 h 5740399"/>
              <a:gd name="connsiteX448" fmla="*/ 973044 w 10596562"/>
              <a:gd name="connsiteY448" fmla="*/ 1325823 h 5740399"/>
              <a:gd name="connsiteX449" fmla="*/ 979842 w 10596562"/>
              <a:gd name="connsiteY449" fmla="*/ 1329180 h 5740399"/>
              <a:gd name="connsiteX450" fmla="*/ 983614 w 10596562"/>
              <a:gd name="connsiteY450" fmla="*/ 1330299 h 5740399"/>
              <a:gd name="connsiteX451" fmla="*/ 988806 w 10596562"/>
              <a:gd name="connsiteY451" fmla="*/ 1328285 h 5740399"/>
              <a:gd name="connsiteX452" fmla="*/ 990898 w 10596562"/>
              <a:gd name="connsiteY452" fmla="*/ 1323473 h 5740399"/>
              <a:gd name="connsiteX453" fmla="*/ 987536 w 10596562"/>
              <a:gd name="connsiteY453" fmla="*/ 1317468 h 5740399"/>
              <a:gd name="connsiteX454" fmla="*/ 965948 w 10596562"/>
              <a:gd name="connsiteY454" fmla="*/ 1310903 h 5740399"/>
              <a:gd name="connsiteX455" fmla="*/ 965948 w 10596562"/>
              <a:gd name="connsiteY455" fmla="*/ 1310903 h 5740399"/>
              <a:gd name="connsiteX456" fmla="*/ 1901876 w 10596562"/>
              <a:gd name="connsiteY456" fmla="*/ 1310866 h 5740399"/>
              <a:gd name="connsiteX457" fmla="*/ 1896572 w 10596562"/>
              <a:gd name="connsiteY457" fmla="*/ 1313029 h 5740399"/>
              <a:gd name="connsiteX458" fmla="*/ 1894331 w 10596562"/>
              <a:gd name="connsiteY458" fmla="*/ 1318289 h 5740399"/>
              <a:gd name="connsiteX459" fmla="*/ 1894331 w 10596562"/>
              <a:gd name="connsiteY459" fmla="*/ 1376887 h 5740399"/>
              <a:gd name="connsiteX460" fmla="*/ 1896833 w 10596562"/>
              <a:gd name="connsiteY460" fmla="*/ 1391173 h 5740399"/>
              <a:gd name="connsiteX461" fmla="*/ 1903893 w 10596562"/>
              <a:gd name="connsiteY461" fmla="*/ 1402139 h 5740399"/>
              <a:gd name="connsiteX462" fmla="*/ 1914874 w 10596562"/>
              <a:gd name="connsiteY462" fmla="*/ 1409189 h 5740399"/>
              <a:gd name="connsiteX463" fmla="*/ 1929179 w 10596562"/>
              <a:gd name="connsiteY463" fmla="*/ 1411688 h 5740399"/>
              <a:gd name="connsiteX464" fmla="*/ 1929179 w 10596562"/>
              <a:gd name="connsiteY464" fmla="*/ 1411688 h 5740399"/>
              <a:gd name="connsiteX465" fmla="*/ 1929179 w 10596562"/>
              <a:gd name="connsiteY465" fmla="*/ 1411688 h 5740399"/>
              <a:gd name="connsiteX466" fmla="*/ 1943484 w 10596562"/>
              <a:gd name="connsiteY466" fmla="*/ 1409189 h 5740399"/>
              <a:gd name="connsiteX467" fmla="*/ 1954465 w 10596562"/>
              <a:gd name="connsiteY467" fmla="*/ 1402139 h 5740399"/>
              <a:gd name="connsiteX468" fmla="*/ 1961524 w 10596562"/>
              <a:gd name="connsiteY468" fmla="*/ 1391173 h 5740399"/>
              <a:gd name="connsiteX469" fmla="*/ 1964027 w 10596562"/>
              <a:gd name="connsiteY469" fmla="*/ 1376887 h 5740399"/>
              <a:gd name="connsiteX470" fmla="*/ 1964027 w 10596562"/>
              <a:gd name="connsiteY470" fmla="*/ 1318289 h 5740399"/>
              <a:gd name="connsiteX471" fmla="*/ 1961786 w 10596562"/>
              <a:gd name="connsiteY471" fmla="*/ 1313029 h 5740399"/>
              <a:gd name="connsiteX472" fmla="*/ 1961786 w 10596562"/>
              <a:gd name="connsiteY472" fmla="*/ 1313029 h 5740399"/>
              <a:gd name="connsiteX473" fmla="*/ 1961786 w 10596562"/>
              <a:gd name="connsiteY473" fmla="*/ 1313029 h 5740399"/>
              <a:gd name="connsiteX474" fmla="*/ 1956594 w 10596562"/>
              <a:gd name="connsiteY474" fmla="*/ 1310866 h 5740399"/>
              <a:gd name="connsiteX475" fmla="*/ 1951328 w 10596562"/>
              <a:gd name="connsiteY475" fmla="*/ 1313029 h 5740399"/>
              <a:gd name="connsiteX476" fmla="*/ 1949161 w 10596562"/>
              <a:gd name="connsiteY476" fmla="*/ 1318289 h 5740399"/>
              <a:gd name="connsiteX477" fmla="*/ 1949161 w 10596562"/>
              <a:gd name="connsiteY477" fmla="*/ 1318289 h 5740399"/>
              <a:gd name="connsiteX478" fmla="*/ 1949236 w 10596562"/>
              <a:gd name="connsiteY478" fmla="*/ 1318289 h 5740399"/>
              <a:gd name="connsiteX479" fmla="*/ 1949236 w 10596562"/>
              <a:gd name="connsiteY479" fmla="*/ 1377745 h 5740399"/>
              <a:gd name="connsiteX480" fmla="*/ 1944044 w 10596562"/>
              <a:gd name="connsiteY480" fmla="*/ 1392702 h 5740399"/>
              <a:gd name="connsiteX481" fmla="*/ 1929179 w 10596562"/>
              <a:gd name="connsiteY481" fmla="*/ 1397999 h 5740399"/>
              <a:gd name="connsiteX482" fmla="*/ 1924290 w 10596562"/>
              <a:gd name="connsiteY482" fmla="*/ 1396253 h 5740399"/>
              <a:gd name="connsiteX483" fmla="*/ 1914351 w 10596562"/>
              <a:gd name="connsiteY483" fmla="*/ 1392702 h 5740399"/>
              <a:gd name="connsiteX484" fmla="*/ 1909159 w 10596562"/>
              <a:gd name="connsiteY484" fmla="*/ 1377745 h 5740399"/>
              <a:gd name="connsiteX485" fmla="*/ 1909159 w 10596562"/>
              <a:gd name="connsiteY485" fmla="*/ 1318289 h 5740399"/>
              <a:gd name="connsiteX486" fmla="*/ 1906993 w 10596562"/>
              <a:gd name="connsiteY486" fmla="*/ 1313029 h 5740399"/>
              <a:gd name="connsiteX487" fmla="*/ 1906993 w 10596562"/>
              <a:gd name="connsiteY487" fmla="*/ 1313029 h 5740399"/>
              <a:gd name="connsiteX488" fmla="*/ 1906993 w 10596562"/>
              <a:gd name="connsiteY488" fmla="*/ 1313029 h 5740399"/>
              <a:gd name="connsiteX489" fmla="*/ 1901876 w 10596562"/>
              <a:gd name="connsiteY489" fmla="*/ 1310866 h 5740399"/>
              <a:gd name="connsiteX490" fmla="*/ 1737758 w 10596562"/>
              <a:gd name="connsiteY490" fmla="*/ 1310866 h 5740399"/>
              <a:gd name="connsiteX491" fmla="*/ 1732454 w 10596562"/>
              <a:gd name="connsiteY491" fmla="*/ 1313029 h 5740399"/>
              <a:gd name="connsiteX492" fmla="*/ 1730213 w 10596562"/>
              <a:gd name="connsiteY492" fmla="*/ 1318289 h 5740399"/>
              <a:gd name="connsiteX493" fmla="*/ 1730213 w 10596562"/>
              <a:gd name="connsiteY493" fmla="*/ 1376887 h 5740399"/>
              <a:gd name="connsiteX494" fmla="*/ 1732715 w 10596562"/>
              <a:gd name="connsiteY494" fmla="*/ 1391173 h 5740399"/>
              <a:gd name="connsiteX495" fmla="*/ 1739775 w 10596562"/>
              <a:gd name="connsiteY495" fmla="*/ 1402139 h 5740399"/>
              <a:gd name="connsiteX496" fmla="*/ 1750756 w 10596562"/>
              <a:gd name="connsiteY496" fmla="*/ 1409189 h 5740399"/>
              <a:gd name="connsiteX497" fmla="*/ 1765061 w 10596562"/>
              <a:gd name="connsiteY497" fmla="*/ 1411688 h 5740399"/>
              <a:gd name="connsiteX498" fmla="*/ 1765061 w 10596562"/>
              <a:gd name="connsiteY498" fmla="*/ 1411688 h 5740399"/>
              <a:gd name="connsiteX499" fmla="*/ 1765061 w 10596562"/>
              <a:gd name="connsiteY499" fmla="*/ 1411688 h 5740399"/>
              <a:gd name="connsiteX500" fmla="*/ 1779366 w 10596562"/>
              <a:gd name="connsiteY500" fmla="*/ 1409189 h 5740399"/>
              <a:gd name="connsiteX501" fmla="*/ 1790347 w 10596562"/>
              <a:gd name="connsiteY501" fmla="*/ 1402139 h 5740399"/>
              <a:gd name="connsiteX502" fmla="*/ 1797406 w 10596562"/>
              <a:gd name="connsiteY502" fmla="*/ 1391173 h 5740399"/>
              <a:gd name="connsiteX503" fmla="*/ 1799909 w 10596562"/>
              <a:gd name="connsiteY503" fmla="*/ 1376887 h 5740399"/>
              <a:gd name="connsiteX504" fmla="*/ 1799909 w 10596562"/>
              <a:gd name="connsiteY504" fmla="*/ 1318289 h 5740399"/>
              <a:gd name="connsiteX505" fmla="*/ 1798089 w 10596562"/>
              <a:gd name="connsiteY505" fmla="*/ 1314016 h 5740399"/>
              <a:gd name="connsiteX506" fmla="*/ 1797668 w 10596562"/>
              <a:gd name="connsiteY506" fmla="*/ 1313029 h 5740399"/>
              <a:gd name="connsiteX507" fmla="*/ 1792476 w 10596562"/>
              <a:gd name="connsiteY507" fmla="*/ 1310866 h 5740399"/>
              <a:gd name="connsiteX508" fmla="*/ 1787210 w 10596562"/>
              <a:gd name="connsiteY508" fmla="*/ 1313029 h 5740399"/>
              <a:gd name="connsiteX509" fmla="*/ 1785043 w 10596562"/>
              <a:gd name="connsiteY509" fmla="*/ 1318289 h 5740399"/>
              <a:gd name="connsiteX510" fmla="*/ 1785043 w 10596562"/>
              <a:gd name="connsiteY510" fmla="*/ 1318289 h 5740399"/>
              <a:gd name="connsiteX511" fmla="*/ 1785118 w 10596562"/>
              <a:gd name="connsiteY511" fmla="*/ 1318289 h 5740399"/>
              <a:gd name="connsiteX512" fmla="*/ 1785118 w 10596562"/>
              <a:gd name="connsiteY512" fmla="*/ 1377745 h 5740399"/>
              <a:gd name="connsiteX513" fmla="*/ 1779926 w 10596562"/>
              <a:gd name="connsiteY513" fmla="*/ 1392702 h 5740399"/>
              <a:gd name="connsiteX514" fmla="*/ 1765061 w 10596562"/>
              <a:gd name="connsiteY514" fmla="*/ 1397999 h 5740399"/>
              <a:gd name="connsiteX515" fmla="*/ 1757768 w 10596562"/>
              <a:gd name="connsiteY515" fmla="*/ 1395394 h 5740399"/>
              <a:gd name="connsiteX516" fmla="*/ 1750234 w 10596562"/>
              <a:gd name="connsiteY516" fmla="*/ 1392702 h 5740399"/>
              <a:gd name="connsiteX517" fmla="*/ 1745041 w 10596562"/>
              <a:gd name="connsiteY517" fmla="*/ 1377745 h 5740399"/>
              <a:gd name="connsiteX518" fmla="*/ 1745041 w 10596562"/>
              <a:gd name="connsiteY518" fmla="*/ 1318289 h 5740399"/>
              <a:gd name="connsiteX519" fmla="*/ 1742875 w 10596562"/>
              <a:gd name="connsiteY519" fmla="*/ 1313029 h 5740399"/>
              <a:gd name="connsiteX520" fmla="*/ 1742875 w 10596562"/>
              <a:gd name="connsiteY520" fmla="*/ 1313029 h 5740399"/>
              <a:gd name="connsiteX521" fmla="*/ 1742875 w 10596562"/>
              <a:gd name="connsiteY521" fmla="*/ 1313029 h 5740399"/>
              <a:gd name="connsiteX522" fmla="*/ 1737758 w 10596562"/>
              <a:gd name="connsiteY522" fmla="*/ 1310866 h 5740399"/>
              <a:gd name="connsiteX523" fmla="*/ 1466816 w 10596562"/>
              <a:gd name="connsiteY523" fmla="*/ 1310866 h 5740399"/>
              <a:gd name="connsiteX524" fmla="*/ 1461549 w 10596562"/>
              <a:gd name="connsiteY524" fmla="*/ 1313029 h 5740399"/>
              <a:gd name="connsiteX525" fmla="*/ 1459383 w 10596562"/>
              <a:gd name="connsiteY525" fmla="*/ 1318289 h 5740399"/>
              <a:gd name="connsiteX526" fmla="*/ 1459383 w 10596562"/>
              <a:gd name="connsiteY526" fmla="*/ 1404303 h 5740399"/>
              <a:gd name="connsiteX527" fmla="*/ 1461624 w 10596562"/>
              <a:gd name="connsiteY527" fmla="*/ 1409563 h 5740399"/>
              <a:gd name="connsiteX528" fmla="*/ 1461624 w 10596562"/>
              <a:gd name="connsiteY528" fmla="*/ 1409563 h 5740399"/>
              <a:gd name="connsiteX529" fmla="*/ 1461624 w 10596562"/>
              <a:gd name="connsiteY529" fmla="*/ 1409563 h 5740399"/>
              <a:gd name="connsiteX530" fmla="*/ 1466928 w 10596562"/>
              <a:gd name="connsiteY530" fmla="*/ 1411726 h 5740399"/>
              <a:gd name="connsiteX531" fmla="*/ 1472045 w 10596562"/>
              <a:gd name="connsiteY531" fmla="*/ 1409563 h 5740399"/>
              <a:gd name="connsiteX532" fmla="*/ 1474211 w 10596562"/>
              <a:gd name="connsiteY532" fmla="*/ 1404303 h 5740399"/>
              <a:gd name="connsiteX533" fmla="*/ 1474211 w 10596562"/>
              <a:gd name="connsiteY533" fmla="*/ 1366555 h 5740399"/>
              <a:gd name="connsiteX534" fmla="*/ 1510628 w 10596562"/>
              <a:gd name="connsiteY534" fmla="*/ 1366555 h 5740399"/>
              <a:gd name="connsiteX535" fmla="*/ 1510703 w 10596562"/>
              <a:gd name="connsiteY535" fmla="*/ 1366555 h 5740399"/>
              <a:gd name="connsiteX536" fmla="*/ 1510703 w 10596562"/>
              <a:gd name="connsiteY536" fmla="*/ 1404303 h 5740399"/>
              <a:gd name="connsiteX537" fmla="*/ 1510703 w 10596562"/>
              <a:gd name="connsiteY537" fmla="*/ 1404303 h 5740399"/>
              <a:gd name="connsiteX538" fmla="*/ 1511544 w 10596562"/>
              <a:gd name="connsiteY538" fmla="*/ 1406276 h 5740399"/>
              <a:gd name="connsiteX539" fmla="*/ 1512944 w 10596562"/>
              <a:gd name="connsiteY539" fmla="*/ 1409563 h 5740399"/>
              <a:gd name="connsiteX540" fmla="*/ 1512944 w 10596562"/>
              <a:gd name="connsiteY540" fmla="*/ 1409563 h 5740399"/>
              <a:gd name="connsiteX541" fmla="*/ 1512944 w 10596562"/>
              <a:gd name="connsiteY541" fmla="*/ 1409563 h 5740399"/>
              <a:gd name="connsiteX542" fmla="*/ 1518248 w 10596562"/>
              <a:gd name="connsiteY542" fmla="*/ 1411726 h 5740399"/>
              <a:gd name="connsiteX543" fmla="*/ 1523439 w 10596562"/>
              <a:gd name="connsiteY543" fmla="*/ 1409563 h 5740399"/>
              <a:gd name="connsiteX544" fmla="*/ 1525531 w 10596562"/>
              <a:gd name="connsiteY544" fmla="*/ 1404303 h 5740399"/>
              <a:gd name="connsiteX545" fmla="*/ 1525531 w 10596562"/>
              <a:gd name="connsiteY545" fmla="*/ 1318289 h 5740399"/>
              <a:gd name="connsiteX546" fmla="*/ 1523365 w 10596562"/>
              <a:gd name="connsiteY546" fmla="*/ 1313029 h 5740399"/>
              <a:gd name="connsiteX547" fmla="*/ 1523365 w 10596562"/>
              <a:gd name="connsiteY547" fmla="*/ 1313029 h 5740399"/>
              <a:gd name="connsiteX548" fmla="*/ 1523365 w 10596562"/>
              <a:gd name="connsiteY548" fmla="*/ 1313029 h 5740399"/>
              <a:gd name="connsiteX549" fmla="*/ 1518098 w 10596562"/>
              <a:gd name="connsiteY549" fmla="*/ 1310866 h 5740399"/>
              <a:gd name="connsiteX550" fmla="*/ 1512832 w 10596562"/>
              <a:gd name="connsiteY550" fmla="*/ 1313029 h 5740399"/>
              <a:gd name="connsiteX551" fmla="*/ 1510665 w 10596562"/>
              <a:gd name="connsiteY551" fmla="*/ 1318289 h 5740399"/>
              <a:gd name="connsiteX552" fmla="*/ 1510665 w 10596562"/>
              <a:gd name="connsiteY552" fmla="*/ 1352419 h 5740399"/>
              <a:gd name="connsiteX553" fmla="*/ 1474248 w 10596562"/>
              <a:gd name="connsiteY553" fmla="*/ 1352419 h 5740399"/>
              <a:gd name="connsiteX554" fmla="*/ 1474248 w 10596562"/>
              <a:gd name="connsiteY554" fmla="*/ 1318289 h 5740399"/>
              <a:gd name="connsiteX555" fmla="*/ 1472007 w 10596562"/>
              <a:gd name="connsiteY555" fmla="*/ 1313029 h 5740399"/>
              <a:gd name="connsiteX556" fmla="*/ 1472007 w 10596562"/>
              <a:gd name="connsiteY556" fmla="*/ 1313029 h 5740399"/>
              <a:gd name="connsiteX557" fmla="*/ 1472007 w 10596562"/>
              <a:gd name="connsiteY557" fmla="*/ 1313029 h 5740399"/>
              <a:gd name="connsiteX558" fmla="*/ 1466816 w 10596562"/>
              <a:gd name="connsiteY558" fmla="*/ 1310866 h 5740399"/>
              <a:gd name="connsiteX559" fmla="*/ 1170028 w 10596562"/>
              <a:gd name="connsiteY559" fmla="*/ 1310866 h 5740399"/>
              <a:gd name="connsiteX560" fmla="*/ 1164762 w 10596562"/>
              <a:gd name="connsiteY560" fmla="*/ 1313029 h 5740399"/>
              <a:gd name="connsiteX561" fmla="*/ 1162596 w 10596562"/>
              <a:gd name="connsiteY561" fmla="*/ 1318289 h 5740399"/>
              <a:gd name="connsiteX562" fmla="*/ 1162596 w 10596562"/>
              <a:gd name="connsiteY562" fmla="*/ 1404303 h 5740399"/>
              <a:gd name="connsiteX563" fmla="*/ 1164762 w 10596562"/>
              <a:gd name="connsiteY563" fmla="*/ 1409563 h 5740399"/>
              <a:gd name="connsiteX564" fmla="*/ 1164762 w 10596562"/>
              <a:gd name="connsiteY564" fmla="*/ 1409563 h 5740399"/>
              <a:gd name="connsiteX565" fmla="*/ 1164762 w 10596562"/>
              <a:gd name="connsiteY565" fmla="*/ 1409563 h 5740399"/>
              <a:gd name="connsiteX566" fmla="*/ 1170028 w 10596562"/>
              <a:gd name="connsiteY566" fmla="*/ 1411726 h 5740399"/>
              <a:gd name="connsiteX567" fmla="*/ 1175220 w 10596562"/>
              <a:gd name="connsiteY567" fmla="*/ 1409563 h 5740399"/>
              <a:gd name="connsiteX568" fmla="*/ 1177461 w 10596562"/>
              <a:gd name="connsiteY568" fmla="*/ 1404303 h 5740399"/>
              <a:gd name="connsiteX569" fmla="*/ 1177461 w 10596562"/>
              <a:gd name="connsiteY569" fmla="*/ 1318289 h 5740399"/>
              <a:gd name="connsiteX570" fmla="*/ 1175220 w 10596562"/>
              <a:gd name="connsiteY570" fmla="*/ 1313029 h 5740399"/>
              <a:gd name="connsiteX571" fmla="*/ 1175220 w 10596562"/>
              <a:gd name="connsiteY571" fmla="*/ 1313029 h 5740399"/>
              <a:gd name="connsiteX572" fmla="*/ 1175220 w 10596562"/>
              <a:gd name="connsiteY572" fmla="*/ 1313029 h 5740399"/>
              <a:gd name="connsiteX573" fmla="*/ 1170028 w 10596562"/>
              <a:gd name="connsiteY573" fmla="*/ 1310866 h 5740399"/>
              <a:gd name="connsiteX574" fmla="*/ 792453 w 10596562"/>
              <a:gd name="connsiteY574" fmla="*/ 1310866 h 5740399"/>
              <a:gd name="connsiteX575" fmla="*/ 787261 w 10596562"/>
              <a:gd name="connsiteY575" fmla="*/ 1313029 h 5740399"/>
              <a:gd name="connsiteX576" fmla="*/ 785020 w 10596562"/>
              <a:gd name="connsiteY576" fmla="*/ 1318289 h 5740399"/>
              <a:gd name="connsiteX577" fmla="*/ 785020 w 10596562"/>
              <a:gd name="connsiteY577" fmla="*/ 1401245 h 5740399"/>
              <a:gd name="connsiteX578" fmla="*/ 787672 w 10596562"/>
              <a:gd name="connsiteY578" fmla="*/ 1407623 h 5740399"/>
              <a:gd name="connsiteX579" fmla="*/ 787672 w 10596562"/>
              <a:gd name="connsiteY579" fmla="*/ 1407623 h 5740399"/>
              <a:gd name="connsiteX580" fmla="*/ 787672 w 10596562"/>
              <a:gd name="connsiteY580" fmla="*/ 1407623 h 5740399"/>
              <a:gd name="connsiteX581" fmla="*/ 791583 w 10596562"/>
              <a:gd name="connsiteY581" fmla="*/ 1409281 h 5740399"/>
              <a:gd name="connsiteX582" fmla="*/ 794096 w 10596562"/>
              <a:gd name="connsiteY582" fmla="*/ 1410346 h 5740399"/>
              <a:gd name="connsiteX583" fmla="*/ 794096 w 10596562"/>
              <a:gd name="connsiteY583" fmla="*/ 1410346 h 5740399"/>
              <a:gd name="connsiteX584" fmla="*/ 794096 w 10596562"/>
              <a:gd name="connsiteY584" fmla="*/ 1410346 h 5740399"/>
              <a:gd name="connsiteX585" fmla="*/ 794096 w 10596562"/>
              <a:gd name="connsiteY585" fmla="*/ 1410272 h 5740399"/>
              <a:gd name="connsiteX586" fmla="*/ 835891 w 10596562"/>
              <a:gd name="connsiteY586" fmla="*/ 1410272 h 5740399"/>
              <a:gd name="connsiteX587" fmla="*/ 835891 w 10596562"/>
              <a:gd name="connsiteY587" fmla="*/ 1410272 h 5740399"/>
              <a:gd name="connsiteX588" fmla="*/ 841008 w 10596562"/>
              <a:gd name="connsiteY588" fmla="*/ 1408257 h 5740399"/>
              <a:gd name="connsiteX589" fmla="*/ 843025 w 10596562"/>
              <a:gd name="connsiteY589" fmla="*/ 1403147 h 5740399"/>
              <a:gd name="connsiteX590" fmla="*/ 840934 w 10596562"/>
              <a:gd name="connsiteY590" fmla="*/ 1398186 h 5740399"/>
              <a:gd name="connsiteX591" fmla="*/ 835742 w 10596562"/>
              <a:gd name="connsiteY591" fmla="*/ 1396172 h 5740399"/>
              <a:gd name="connsiteX592" fmla="*/ 799886 w 10596562"/>
              <a:gd name="connsiteY592" fmla="*/ 1396172 h 5740399"/>
              <a:gd name="connsiteX593" fmla="*/ 799886 w 10596562"/>
              <a:gd name="connsiteY593" fmla="*/ 1318401 h 5740399"/>
              <a:gd name="connsiteX594" fmla="*/ 797719 w 10596562"/>
              <a:gd name="connsiteY594" fmla="*/ 1313104 h 5740399"/>
              <a:gd name="connsiteX595" fmla="*/ 792453 w 10596562"/>
              <a:gd name="connsiteY595" fmla="*/ 1310866 h 5740399"/>
              <a:gd name="connsiteX596" fmla="*/ 1118780 w 10596562"/>
              <a:gd name="connsiteY596" fmla="*/ 1119715 h 5740399"/>
              <a:gd name="connsiteX597" fmla="*/ 1118780 w 10596562"/>
              <a:gd name="connsiteY597" fmla="*/ 1119715 h 5740399"/>
              <a:gd name="connsiteX598" fmla="*/ 1118780 w 10596562"/>
              <a:gd name="connsiteY598" fmla="*/ 1119715 h 5740399"/>
              <a:gd name="connsiteX599" fmla="*/ 1118780 w 10596562"/>
              <a:gd name="connsiteY599" fmla="*/ 1119715 h 5740399"/>
              <a:gd name="connsiteX600" fmla="*/ 1118776 w 10596562"/>
              <a:gd name="connsiteY600" fmla="*/ 1119680 h 5740399"/>
              <a:gd name="connsiteX601" fmla="*/ 1118780 w 10596562"/>
              <a:gd name="connsiteY601" fmla="*/ 1119715 h 5740399"/>
              <a:gd name="connsiteX602" fmla="*/ 1118776 w 10596562"/>
              <a:gd name="connsiteY602" fmla="*/ 1119715 h 5740399"/>
              <a:gd name="connsiteX603" fmla="*/ 1587155 w 10596562"/>
              <a:gd name="connsiteY603" fmla="*/ 1114083 h 5740399"/>
              <a:gd name="connsiteX604" fmla="*/ 1635076 w 10596562"/>
              <a:gd name="connsiteY604" fmla="*/ 1114083 h 5740399"/>
              <a:gd name="connsiteX605" fmla="*/ 1635076 w 10596562"/>
              <a:gd name="connsiteY605" fmla="*/ 1169363 h 5740399"/>
              <a:gd name="connsiteX606" fmla="*/ 1587155 w 10596562"/>
              <a:gd name="connsiteY606" fmla="*/ 1175406 h 5740399"/>
              <a:gd name="connsiteX607" fmla="*/ 1563386 w 10596562"/>
              <a:gd name="connsiteY607" fmla="*/ 1171645 h 5740399"/>
              <a:gd name="connsiteX608" fmla="*/ 1559769 w 10596562"/>
              <a:gd name="connsiteY608" fmla="*/ 1169132 h 5740399"/>
              <a:gd name="connsiteX609" fmla="*/ 1550570 w 10596562"/>
              <a:gd name="connsiteY609" fmla="*/ 1162742 h 5740399"/>
              <a:gd name="connsiteX610" fmla="*/ 1544351 w 10596562"/>
              <a:gd name="connsiteY610" fmla="*/ 1143812 h 5740399"/>
              <a:gd name="connsiteX611" fmla="*/ 1587155 w 10596562"/>
              <a:gd name="connsiteY611" fmla="*/ 1114083 h 5740399"/>
              <a:gd name="connsiteX612" fmla="*/ 1163896 w 10596562"/>
              <a:gd name="connsiteY612" fmla="*/ 1018817 h 5740399"/>
              <a:gd name="connsiteX613" fmla="*/ 1197862 w 10596562"/>
              <a:gd name="connsiteY613" fmla="*/ 1032702 h 5740399"/>
              <a:gd name="connsiteX614" fmla="*/ 1206562 w 10596562"/>
              <a:gd name="connsiteY614" fmla="*/ 1050384 h 5740399"/>
              <a:gd name="connsiteX615" fmla="*/ 1209501 w 10596562"/>
              <a:gd name="connsiteY615" fmla="*/ 1075514 h 5740399"/>
              <a:gd name="connsiteX616" fmla="*/ 1118739 w 10596562"/>
              <a:gd name="connsiteY616" fmla="*/ 1075514 h 5740399"/>
              <a:gd name="connsiteX617" fmla="*/ 1163896 w 10596562"/>
              <a:gd name="connsiteY617" fmla="*/ 1018817 h 5740399"/>
              <a:gd name="connsiteX618" fmla="*/ 2047204 w 10596562"/>
              <a:gd name="connsiteY618" fmla="*/ 974690 h 5740399"/>
              <a:gd name="connsiteX619" fmla="*/ 1966676 w 10596562"/>
              <a:gd name="connsiteY619" fmla="*/ 1044853 h 5740399"/>
              <a:gd name="connsiteX620" fmla="*/ 1966676 w 10596562"/>
              <a:gd name="connsiteY620" fmla="*/ 1044853 h 5740399"/>
              <a:gd name="connsiteX621" fmla="*/ 1966676 w 10596562"/>
              <a:gd name="connsiteY621" fmla="*/ 1044853 h 5740399"/>
              <a:gd name="connsiteX622" fmla="*/ 1968855 w 10596562"/>
              <a:gd name="connsiteY622" fmla="*/ 1051846 h 5740399"/>
              <a:gd name="connsiteX623" fmla="*/ 1979585 w 10596562"/>
              <a:gd name="connsiteY623" fmla="*/ 1086285 h 5740399"/>
              <a:gd name="connsiteX624" fmla="*/ 1986775 w 10596562"/>
              <a:gd name="connsiteY624" fmla="*/ 1091319 h 5740399"/>
              <a:gd name="connsiteX625" fmla="*/ 2011347 w 10596562"/>
              <a:gd name="connsiteY625" fmla="*/ 1108525 h 5740399"/>
              <a:gd name="connsiteX626" fmla="*/ 2049557 w 10596562"/>
              <a:gd name="connsiteY626" fmla="*/ 1122513 h 5740399"/>
              <a:gd name="connsiteX627" fmla="*/ 2071608 w 10596562"/>
              <a:gd name="connsiteY627" fmla="*/ 1132748 h 5740399"/>
              <a:gd name="connsiteX628" fmla="*/ 2076904 w 10596562"/>
              <a:gd name="connsiteY628" fmla="*/ 1143528 h 5740399"/>
              <a:gd name="connsiteX629" fmla="*/ 2080745 w 10596562"/>
              <a:gd name="connsiteY629" fmla="*/ 1151346 h 5740399"/>
              <a:gd name="connsiteX630" fmla="*/ 2072127 w 10596562"/>
              <a:gd name="connsiteY630" fmla="*/ 1169363 h 5740399"/>
              <a:gd name="connsiteX631" fmla="*/ 2046756 w 10596562"/>
              <a:gd name="connsiteY631" fmla="*/ 1175517 h 5740399"/>
              <a:gd name="connsiteX632" fmla="*/ 1998349 w 10596562"/>
              <a:gd name="connsiteY632" fmla="*/ 1164812 h 5740399"/>
              <a:gd name="connsiteX633" fmla="*/ 1987630 w 10596562"/>
              <a:gd name="connsiteY633" fmla="*/ 1162014 h 5740399"/>
              <a:gd name="connsiteX634" fmla="*/ 1964360 w 10596562"/>
              <a:gd name="connsiteY634" fmla="*/ 1185253 h 5740399"/>
              <a:gd name="connsiteX635" fmla="*/ 1978777 w 10596562"/>
              <a:gd name="connsiteY635" fmla="*/ 1206626 h 5740399"/>
              <a:gd name="connsiteX636" fmla="*/ 1978777 w 10596562"/>
              <a:gd name="connsiteY636" fmla="*/ 1206626 h 5740399"/>
              <a:gd name="connsiteX637" fmla="*/ 1978777 w 10596562"/>
              <a:gd name="connsiteY637" fmla="*/ 1206626 h 5740399"/>
              <a:gd name="connsiteX638" fmla="*/ 2008444 w 10596562"/>
              <a:gd name="connsiteY638" fmla="*/ 1216101 h 5740399"/>
              <a:gd name="connsiteX639" fmla="*/ 2039244 w 10596562"/>
              <a:gd name="connsiteY639" fmla="*/ 1219023 h 5740399"/>
              <a:gd name="connsiteX640" fmla="*/ 2045785 w 10596562"/>
              <a:gd name="connsiteY640" fmla="*/ 1219644 h 5740399"/>
              <a:gd name="connsiteX641" fmla="*/ 2045785 w 10596562"/>
              <a:gd name="connsiteY641" fmla="*/ 1219644 h 5740399"/>
              <a:gd name="connsiteX642" fmla="*/ 2045785 w 10596562"/>
              <a:gd name="connsiteY642" fmla="*/ 1219644 h 5740399"/>
              <a:gd name="connsiteX643" fmla="*/ 2128629 w 10596562"/>
              <a:gd name="connsiteY643" fmla="*/ 1146684 h 5740399"/>
              <a:gd name="connsiteX644" fmla="*/ 2115473 w 10596562"/>
              <a:gd name="connsiteY644" fmla="*/ 1105275 h 5740399"/>
              <a:gd name="connsiteX645" fmla="*/ 2112090 w 10596562"/>
              <a:gd name="connsiteY645" fmla="*/ 1103065 h 5740399"/>
              <a:gd name="connsiteX646" fmla="*/ 2079289 w 10596562"/>
              <a:gd name="connsiteY646" fmla="*/ 1081631 h 5740399"/>
              <a:gd name="connsiteX647" fmla="*/ 2044240 w 10596562"/>
              <a:gd name="connsiteY647" fmla="*/ 1070193 h 5740399"/>
              <a:gd name="connsiteX648" fmla="*/ 2033683 w 10596562"/>
              <a:gd name="connsiteY648" fmla="*/ 1066748 h 5740399"/>
              <a:gd name="connsiteX649" fmla="*/ 2026213 w 10596562"/>
              <a:gd name="connsiteY649" fmla="*/ 1062172 h 5740399"/>
              <a:gd name="connsiteX650" fmla="*/ 2020471 w 10596562"/>
              <a:gd name="connsiteY650" fmla="*/ 1058654 h 5740399"/>
              <a:gd name="connsiteX651" fmla="*/ 2014597 w 10596562"/>
              <a:gd name="connsiteY651" fmla="*/ 1043957 h 5740399"/>
              <a:gd name="connsiteX652" fmla="*/ 2023258 w 10596562"/>
              <a:gd name="connsiteY652" fmla="*/ 1025475 h 5740399"/>
              <a:gd name="connsiteX653" fmla="*/ 2046233 w 10596562"/>
              <a:gd name="connsiteY653" fmla="*/ 1018854 h 5740399"/>
              <a:gd name="connsiteX654" fmla="*/ 2063379 w 10596562"/>
              <a:gd name="connsiteY654" fmla="*/ 1022309 h 5740399"/>
              <a:gd name="connsiteX655" fmla="*/ 2092324 w 10596562"/>
              <a:gd name="connsiteY655" fmla="*/ 1028142 h 5740399"/>
              <a:gd name="connsiteX656" fmla="*/ 2097315 w 10596562"/>
              <a:gd name="connsiteY656" fmla="*/ 1029176 h 5740399"/>
              <a:gd name="connsiteX657" fmla="*/ 2103492 w 10596562"/>
              <a:gd name="connsiteY657" fmla="*/ 1030455 h 5740399"/>
              <a:gd name="connsiteX658" fmla="*/ 2103492 w 10596562"/>
              <a:gd name="connsiteY658" fmla="*/ 1030455 h 5740399"/>
              <a:gd name="connsiteX659" fmla="*/ 2103493 w 10596562"/>
              <a:gd name="connsiteY659" fmla="*/ 1030455 h 5740399"/>
              <a:gd name="connsiteX660" fmla="*/ 2125828 w 10596562"/>
              <a:gd name="connsiteY660" fmla="*/ 1008149 h 5740399"/>
              <a:gd name="connsiteX661" fmla="*/ 2110477 w 10596562"/>
              <a:gd name="connsiteY661" fmla="*/ 986291 h 5740399"/>
              <a:gd name="connsiteX662" fmla="*/ 2110477 w 10596562"/>
              <a:gd name="connsiteY662" fmla="*/ 986291 h 5740399"/>
              <a:gd name="connsiteX663" fmla="*/ 2110477 w 10596562"/>
              <a:gd name="connsiteY663" fmla="*/ 986291 h 5740399"/>
              <a:gd name="connsiteX664" fmla="*/ 2047204 w 10596562"/>
              <a:gd name="connsiteY664" fmla="*/ 974690 h 5740399"/>
              <a:gd name="connsiteX665" fmla="*/ 1829485 w 10596562"/>
              <a:gd name="connsiteY665" fmla="*/ 974690 h 5740399"/>
              <a:gd name="connsiteX666" fmla="*/ 1756875 w 10596562"/>
              <a:gd name="connsiteY666" fmla="*/ 986775 h 5740399"/>
              <a:gd name="connsiteX667" fmla="*/ 1736407 w 10596562"/>
              <a:gd name="connsiteY667" fmla="*/ 1015124 h 5740399"/>
              <a:gd name="connsiteX668" fmla="*/ 1736407 w 10596562"/>
              <a:gd name="connsiteY668" fmla="*/ 1195436 h 5740399"/>
              <a:gd name="connsiteX669" fmla="*/ 1743453 w 10596562"/>
              <a:gd name="connsiteY669" fmla="*/ 1212571 h 5740399"/>
              <a:gd name="connsiteX670" fmla="*/ 1743453 w 10596562"/>
              <a:gd name="connsiteY670" fmla="*/ 1212571 h 5740399"/>
              <a:gd name="connsiteX671" fmla="*/ 1743453 w 10596562"/>
              <a:gd name="connsiteY671" fmla="*/ 1212572 h 5740399"/>
              <a:gd name="connsiteX672" fmla="*/ 1760610 w 10596562"/>
              <a:gd name="connsiteY672" fmla="*/ 1219607 h 5740399"/>
              <a:gd name="connsiteX673" fmla="*/ 1784328 w 10596562"/>
              <a:gd name="connsiteY673" fmla="*/ 1195436 h 5740399"/>
              <a:gd name="connsiteX674" fmla="*/ 1784328 w 10596562"/>
              <a:gd name="connsiteY674" fmla="*/ 1024860 h 5740399"/>
              <a:gd name="connsiteX675" fmla="*/ 1829485 w 10596562"/>
              <a:gd name="connsiteY675" fmla="*/ 1018817 h 5740399"/>
              <a:gd name="connsiteX676" fmla="*/ 1863101 w 10596562"/>
              <a:gd name="connsiteY676" fmla="*/ 1030735 h 5740399"/>
              <a:gd name="connsiteX677" fmla="*/ 1875090 w 10596562"/>
              <a:gd name="connsiteY677" fmla="*/ 1063913 h 5740399"/>
              <a:gd name="connsiteX678" fmla="*/ 1875090 w 10596562"/>
              <a:gd name="connsiteY678" fmla="*/ 1063913 h 5740399"/>
              <a:gd name="connsiteX679" fmla="*/ 1875128 w 10596562"/>
              <a:gd name="connsiteY679" fmla="*/ 1063913 h 5740399"/>
              <a:gd name="connsiteX680" fmla="*/ 1875128 w 10596562"/>
              <a:gd name="connsiteY680" fmla="*/ 1195436 h 5740399"/>
              <a:gd name="connsiteX681" fmla="*/ 1881931 w 10596562"/>
              <a:gd name="connsiteY681" fmla="*/ 1212571 h 5740399"/>
              <a:gd name="connsiteX682" fmla="*/ 1881931 w 10596562"/>
              <a:gd name="connsiteY682" fmla="*/ 1212571 h 5740399"/>
              <a:gd name="connsiteX683" fmla="*/ 1881931 w 10596562"/>
              <a:gd name="connsiteY683" fmla="*/ 1212572 h 5740399"/>
              <a:gd name="connsiteX684" fmla="*/ 1898846 w 10596562"/>
              <a:gd name="connsiteY684" fmla="*/ 1219607 h 5740399"/>
              <a:gd name="connsiteX685" fmla="*/ 1923049 w 10596562"/>
              <a:gd name="connsiteY685" fmla="*/ 1195436 h 5740399"/>
              <a:gd name="connsiteX686" fmla="*/ 1923049 w 10596562"/>
              <a:gd name="connsiteY686" fmla="*/ 1067644 h 5740399"/>
              <a:gd name="connsiteX687" fmla="*/ 1916303 w 10596562"/>
              <a:gd name="connsiteY687" fmla="*/ 1030352 h 5740399"/>
              <a:gd name="connsiteX688" fmla="*/ 1903807 w 10596562"/>
              <a:gd name="connsiteY688" fmla="*/ 1011195 h 5740399"/>
              <a:gd name="connsiteX689" fmla="*/ 1896978 w 10596562"/>
              <a:gd name="connsiteY689" fmla="*/ 1000726 h 5740399"/>
              <a:gd name="connsiteX690" fmla="*/ 1872364 w 10596562"/>
              <a:gd name="connsiteY690" fmla="*/ 984615 h 5740399"/>
              <a:gd name="connsiteX691" fmla="*/ 1867238 w 10596562"/>
              <a:gd name="connsiteY691" fmla="*/ 981260 h 5740399"/>
              <a:gd name="connsiteX692" fmla="*/ 1867238 w 10596562"/>
              <a:gd name="connsiteY692" fmla="*/ 981260 h 5740399"/>
              <a:gd name="connsiteX693" fmla="*/ 1867238 w 10596562"/>
              <a:gd name="connsiteY693" fmla="*/ 981260 h 5740399"/>
              <a:gd name="connsiteX694" fmla="*/ 1829485 w 10596562"/>
              <a:gd name="connsiteY694" fmla="*/ 974690 h 5740399"/>
              <a:gd name="connsiteX695" fmla="*/ 1602544 w 10596562"/>
              <a:gd name="connsiteY695" fmla="*/ 974690 h 5740399"/>
              <a:gd name="connsiteX696" fmla="*/ 1522015 w 10596562"/>
              <a:gd name="connsiteY696" fmla="*/ 993266 h 5740399"/>
              <a:gd name="connsiteX697" fmla="*/ 1510362 w 10596562"/>
              <a:gd name="connsiteY697" fmla="*/ 1014639 h 5740399"/>
              <a:gd name="connsiteX698" fmla="*/ 1517067 w 10596562"/>
              <a:gd name="connsiteY698" fmla="*/ 1029466 h 5740399"/>
              <a:gd name="connsiteX699" fmla="*/ 1517067 w 10596562"/>
              <a:gd name="connsiteY699" fmla="*/ 1029466 h 5740399"/>
              <a:gd name="connsiteX700" fmla="*/ 1517067 w 10596562"/>
              <a:gd name="connsiteY700" fmla="*/ 1029466 h 5740399"/>
              <a:gd name="connsiteX701" fmla="*/ 1533183 w 10596562"/>
              <a:gd name="connsiteY701" fmla="*/ 1035565 h 5740399"/>
              <a:gd name="connsiteX702" fmla="*/ 1546219 w 10596562"/>
              <a:gd name="connsiteY702" fmla="*/ 1031387 h 5740399"/>
              <a:gd name="connsiteX703" fmla="*/ 1569255 w 10596562"/>
              <a:gd name="connsiteY703" fmla="*/ 1021470 h 5740399"/>
              <a:gd name="connsiteX704" fmla="*/ 1596493 w 10596562"/>
              <a:gd name="connsiteY704" fmla="*/ 1018854 h 5740399"/>
              <a:gd name="connsiteX705" fmla="*/ 1624879 w 10596562"/>
              <a:gd name="connsiteY705" fmla="*/ 1028958 h 5740399"/>
              <a:gd name="connsiteX706" fmla="*/ 1635113 w 10596562"/>
              <a:gd name="connsiteY706" fmla="*/ 1053693 h 5740399"/>
              <a:gd name="connsiteX707" fmla="*/ 1635113 w 10596562"/>
              <a:gd name="connsiteY707" fmla="*/ 1069956 h 5740399"/>
              <a:gd name="connsiteX708" fmla="*/ 1587192 w 10596562"/>
              <a:gd name="connsiteY708" fmla="*/ 1069956 h 5740399"/>
              <a:gd name="connsiteX709" fmla="*/ 1520633 w 10596562"/>
              <a:gd name="connsiteY709" fmla="*/ 1090397 h 5740399"/>
              <a:gd name="connsiteX710" fmla="*/ 1496430 w 10596562"/>
              <a:gd name="connsiteY710" fmla="*/ 1143849 h 5740399"/>
              <a:gd name="connsiteX711" fmla="*/ 1520633 w 10596562"/>
              <a:gd name="connsiteY711" fmla="*/ 1199166 h 5740399"/>
              <a:gd name="connsiteX712" fmla="*/ 1520633 w 10596562"/>
              <a:gd name="connsiteY712" fmla="*/ 1199166 h 5740399"/>
              <a:gd name="connsiteX713" fmla="*/ 1520633 w 10596562"/>
              <a:gd name="connsiteY713" fmla="*/ 1199166 h 5740399"/>
              <a:gd name="connsiteX714" fmla="*/ 1587192 w 10596562"/>
              <a:gd name="connsiteY714" fmla="*/ 1219607 h 5740399"/>
              <a:gd name="connsiteX715" fmla="*/ 1662567 w 10596562"/>
              <a:gd name="connsiteY715" fmla="*/ 1207522 h 5740399"/>
              <a:gd name="connsiteX716" fmla="*/ 1683035 w 10596562"/>
              <a:gd name="connsiteY716" fmla="*/ 1179173 h 5740399"/>
              <a:gd name="connsiteX717" fmla="*/ 1683072 w 10596562"/>
              <a:gd name="connsiteY717" fmla="*/ 1179173 h 5740399"/>
              <a:gd name="connsiteX718" fmla="*/ 1683072 w 10596562"/>
              <a:gd name="connsiteY718" fmla="*/ 1053693 h 5740399"/>
              <a:gd name="connsiteX719" fmla="*/ 1662347 w 10596562"/>
              <a:gd name="connsiteY719" fmla="*/ 998679 h 5740399"/>
              <a:gd name="connsiteX720" fmla="*/ 1656870 w 10596562"/>
              <a:gd name="connsiteY720" fmla="*/ 994890 h 5740399"/>
              <a:gd name="connsiteX721" fmla="*/ 1637108 w 10596562"/>
              <a:gd name="connsiteY721" fmla="*/ 981217 h 5740399"/>
              <a:gd name="connsiteX722" fmla="*/ 1602544 w 10596562"/>
              <a:gd name="connsiteY722" fmla="*/ 974690 h 5740399"/>
              <a:gd name="connsiteX723" fmla="*/ 1311281 w 10596562"/>
              <a:gd name="connsiteY723" fmla="*/ 974690 h 5740399"/>
              <a:gd name="connsiteX724" fmla="*/ 1287078 w 10596562"/>
              <a:gd name="connsiteY724" fmla="*/ 998861 h 5740399"/>
              <a:gd name="connsiteX725" fmla="*/ 1291261 w 10596562"/>
              <a:gd name="connsiteY725" fmla="*/ 1012326 h 5740399"/>
              <a:gd name="connsiteX726" fmla="*/ 1350836 w 10596562"/>
              <a:gd name="connsiteY726" fmla="*/ 1095992 h 5740399"/>
              <a:gd name="connsiteX727" fmla="*/ 1289879 w 10596562"/>
              <a:gd name="connsiteY727" fmla="*/ 1181970 h 5740399"/>
              <a:gd name="connsiteX728" fmla="*/ 1285696 w 10596562"/>
              <a:gd name="connsiteY728" fmla="*/ 1195436 h 5740399"/>
              <a:gd name="connsiteX729" fmla="*/ 1293091 w 10596562"/>
              <a:gd name="connsiteY729" fmla="*/ 1212571 h 5740399"/>
              <a:gd name="connsiteX730" fmla="*/ 1293092 w 10596562"/>
              <a:gd name="connsiteY730" fmla="*/ 1212571 h 5740399"/>
              <a:gd name="connsiteX731" fmla="*/ 1293092 w 10596562"/>
              <a:gd name="connsiteY731" fmla="*/ 1212572 h 5740399"/>
              <a:gd name="connsiteX732" fmla="*/ 1309899 w 10596562"/>
              <a:gd name="connsiteY732" fmla="*/ 1219607 h 5740399"/>
              <a:gd name="connsiteX733" fmla="*/ 1329434 w 10596562"/>
              <a:gd name="connsiteY733" fmla="*/ 1209387 h 5740399"/>
              <a:gd name="connsiteX734" fmla="*/ 1378774 w 10596562"/>
              <a:gd name="connsiteY734" fmla="*/ 1136874 h 5740399"/>
              <a:gd name="connsiteX735" fmla="*/ 1414806 w 10596562"/>
              <a:gd name="connsiteY735" fmla="*/ 1189868 h 5740399"/>
              <a:gd name="connsiteX736" fmla="*/ 1428077 w 10596562"/>
              <a:gd name="connsiteY736" fmla="*/ 1209387 h 5740399"/>
              <a:gd name="connsiteX737" fmla="*/ 1447612 w 10596562"/>
              <a:gd name="connsiteY737" fmla="*/ 1219607 h 5740399"/>
              <a:gd name="connsiteX738" fmla="*/ 1472263 w 10596562"/>
              <a:gd name="connsiteY738" fmla="*/ 1195436 h 5740399"/>
              <a:gd name="connsiteX739" fmla="*/ 1467594 w 10596562"/>
              <a:gd name="connsiteY739" fmla="*/ 1181970 h 5740399"/>
              <a:gd name="connsiteX740" fmla="*/ 1406638 w 10596562"/>
              <a:gd name="connsiteY740" fmla="*/ 1095992 h 5740399"/>
              <a:gd name="connsiteX741" fmla="*/ 1466212 w 10596562"/>
              <a:gd name="connsiteY741" fmla="*/ 1012326 h 5740399"/>
              <a:gd name="connsiteX742" fmla="*/ 1470395 w 10596562"/>
              <a:gd name="connsiteY742" fmla="*/ 998861 h 5740399"/>
              <a:gd name="connsiteX743" fmla="*/ 1463425 w 10596562"/>
              <a:gd name="connsiteY743" fmla="*/ 981726 h 5740399"/>
              <a:gd name="connsiteX744" fmla="*/ 1463425 w 10596562"/>
              <a:gd name="connsiteY744" fmla="*/ 981726 h 5740399"/>
              <a:gd name="connsiteX745" fmla="*/ 1463425 w 10596562"/>
              <a:gd name="connsiteY745" fmla="*/ 981726 h 5740399"/>
              <a:gd name="connsiteX746" fmla="*/ 1446678 w 10596562"/>
              <a:gd name="connsiteY746" fmla="*/ 974690 h 5740399"/>
              <a:gd name="connsiteX747" fmla="*/ 1426658 w 10596562"/>
              <a:gd name="connsiteY747" fmla="*/ 984910 h 5740399"/>
              <a:gd name="connsiteX748" fmla="*/ 1378737 w 10596562"/>
              <a:gd name="connsiteY748" fmla="*/ 1055073 h 5740399"/>
              <a:gd name="connsiteX749" fmla="*/ 1330816 w 10596562"/>
              <a:gd name="connsiteY749" fmla="*/ 984910 h 5740399"/>
              <a:gd name="connsiteX750" fmla="*/ 1330816 w 10596562"/>
              <a:gd name="connsiteY750" fmla="*/ 984910 h 5740399"/>
              <a:gd name="connsiteX751" fmla="*/ 1330816 w 10596562"/>
              <a:gd name="connsiteY751" fmla="*/ 984910 h 5740399"/>
              <a:gd name="connsiteX752" fmla="*/ 1311281 w 10596562"/>
              <a:gd name="connsiteY752" fmla="*/ 974690 h 5740399"/>
              <a:gd name="connsiteX753" fmla="*/ 1163933 w 10596562"/>
              <a:gd name="connsiteY753" fmla="*/ 974690 h 5740399"/>
              <a:gd name="connsiteX754" fmla="*/ 1096440 w 10596562"/>
              <a:gd name="connsiteY754" fmla="*/ 1000726 h 5740399"/>
              <a:gd name="connsiteX755" fmla="*/ 1070855 w 10596562"/>
              <a:gd name="connsiteY755" fmla="*/ 1067643 h 5740399"/>
              <a:gd name="connsiteX756" fmla="*/ 1070855 w 10596562"/>
              <a:gd name="connsiteY756" fmla="*/ 1126206 h 5740399"/>
              <a:gd name="connsiteX757" fmla="*/ 1096440 w 10596562"/>
              <a:gd name="connsiteY757" fmla="*/ 1193608 h 5740399"/>
              <a:gd name="connsiteX758" fmla="*/ 1163933 w 10596562"/>
              <a:gd name="connsiteY758" fmla="*/ 1219644 h 5740399"/>
              <a:gd name="connsiteX759" fmla="*/ 1163933 w 10596562"/>
              <a:gd name="connsiteY759" fmla="*/ 1219644 h 5740399"/>
              <a:gd name="connsiteX760" fmla="*/ 1163933 w 10596562"/>
              <a:gd name="connsiteY760" fmla="*/ 1219644 h 5740399"/>
              <a:gd name="connsiteX761" fmla="*/ 1234676 w 10596562"/>
              <a:gd name="connsiteY761" fmla="*/ 1203828 h 5740399"/>
              <a:gd name="connsiteX762" fmla="*/ 1246777 w 10596562"/>
              <a:gd name="connsiteY762" fmla="*/ 1182903 h 5740399"/>
              <a:gd name="connsiteX763" fmla="*/ 1239737 w 10596562"/>
              <a:gd name="connsiteY763" fmla="*/ 1167442 h 5740399"/>
              <a:gd name="connsiteX764" fmla="*/ 1239737 w 10596562"/>
              <a:gd name="connsiteY764" fmla="*/ 1167441 h 5740399"/>
              <a:gd name="connsiteX765" fmla="*/ 1239737 w 10596562"/>
              <a:gd name="connsiteY765" fmla="*/ 1167441 h 5740399"/>
              <a:gd name="connsiteX766" fmla="*/ 1223956 w 10596562"/>
              <a:gd name="connsiteY766" fmla="*/ 1161044 h 5740399"/>
              <a:gd name="connsiteX767" fmla="*/ 1214170 w 10596562"/>
              <a:gd name="connsiteY767" fmla="*/ 1163357 h 5740399"/>
              <a:gd name="connsiteX768" fmla="*/ 1163896 w 10596562"/>
              <a:gd name="connsiteY768" fmla="*/ 1175443 h 5740399"/>
              <a:gd name="connsiteX769" fmla="*/ 1143031 w 10596562"/>
              <a:gd name="connsiteY769" fmla="*/ 1171368 h 5740399"/>
              <a:gd name="connsiteX770" fmla="*/ 1140288 w 10596562"/>
              <a:gd name="connsiteY770" fmla="*/ 1169214 h 5740399"/>
              <a:gd name="connsiteX771" fmla="*/ 1128076 w 10596562"/>
              <a:gd name="connsiteY771" fmla="*/ 1159627 h 5740399"/>
              <a:gd name="connsiteX772" fmla="*/ 1125445 w 10596562"/>
              <a:gd name="connsiteY772" fmla="*/ 1153557 h 5740399"/>
              <a:gd name="connsiteX773" fmla="*/ 1121157 w 10596562"/>
              <a:gd name="connsiteY773" fmla="*/ 1143667 h 5740399"/>
              <a:gd name="connsiteX774" fmla="*/ 1118780 w 10596562"/>
              <a:gd name="connsiteY774" fmla="*/ 1119715 h 5740399"/>
              <a:gd name="connsiteX775" fmla="*/ 1227243 w 10596562"/>
              <a:gd name="connsiteY775" fmla="*/ 1119715 h 5740399"/>
              <a:gd name="connsiteX776" fmla="*/ 1257498 w 10596562"/>
              <a:gd name="connsiteY776" fmla="*/ 1089502 h 5740399"/>
              <a:gd name="connsiteX777" fmla="*/ 1257498 w 10596562"/>
              <a:gd name="connsiteY777" fmla="*/ 1067643 h 5740399"/>
              <a:gd name="connsiteX778" fmla="*/ 1231426 w 10596562"/>
              <a:gd name="connsiteY778" fmla="*/ 1000726 h 5740399"/>
              <a:gd name="connsiteX779" fmla="*/ 1201686 w 10596562"/>
              <a:gd name="connsiteY779" fmla="*/ 981260 h 5740399"/>
              <a:gd name="connsiteX780" fmla="*/ 1201686 w 10596562"/>
              <a:gd name="connsiteY780" fmla="*/ 981260 h 5740399"/>
              <a:gd name="connsiteX781" fmla="*/ 1201686 w 10596562"/>
              <a:gd name="connsiteY781" fmla="*/ 981260 h 5740399"/>
              <a:gd name="connsiteX782" fmla="*/ 1163933 w 10596562"/>
              <a:gd name="connsiteY782" fmla="*/ 974690 h 5740399"/>
              <a:gd name="connsiteX783" fmla="*/ 1105887 w 10596562"/>
              <a:gd name="connsiteY783" fmla="*/ 718126 h 5740399"/>
              <a:gd name="connsiteX784" fmla="*/ 988867 w 10596562"/>
              <a:gd name="connsiteY784" fmla="*/ 776949 h 5740399"/>
              <a:gd name="connsiteX785" fmla="*/ 955475 w 10596562"/>
              <a:gd name="connsiteY785" fmla="*/ 852819 h 5740399"/>
              <a:gd name="connsiteX786" fmla="*/ 945876 w 10596562"/>
              <a:gd name="connsiteY786" fmla="*/ 950248 h 5740399"/>
              <a:gd name="connsiteX787" fmla="*/ 927757 w 10596562"/>
              <a:gd name="connsiteY787" fmla="*/ 1151847 h 5740399"/>
              <a:gd name="connsiteX788" fmla="*/ 917341 w 10596562"/>
              <a:gd name="connsiteY788" fmla="*/ 1157677 h 5740399"/>
              <a:gd name="connsiteX789" fmla="*/ 905870 w 10596562"/>
              <a:gd name="connsiteY789" fmla="*/ 1153520 h 5740399"/>
              <a:gd name="connsiteX790" fmla="*/ 885443 w 10596562"/>
              <a:gd name="connsiteY790" fmla="*/ 1122241 h 5740399"/>
              <a:gd name="connsiteX791" fmla="*/ 882307 w 10596562"/>
              <a:gd name="connsiteY791" fmla="*/ 1113100 h 5740399"/>
              <a:gd name="connsiteX792" fmla="*/ 880141 w 10596562"/>
              <a:gd name="connsiteY792" fmla="*/ 1106007 h 5740399"/>
              <a:gd name="connsiteX793" fmla="*/ 875760 w 10596562"/>
              <a:gd name="connsiteY793" fmla="*/ 1091660 h 5740399"/>
              <a:gd name="connsiteX794" fmla="*/ 869280 w 10596562"/>
              <a:gd name="connsiteY794" fmla="*/ 1067879 h 5740399"/>
              <a:gd name="connsiteX795" fmla="*/ 866566 w 10596562"/>
              <a:gd name="connsiteY795" fmla="*/ 1057917 h 5740399"/>
              <a:gd name="connsiteX796" fmla="*/ 864276 w 10596562"/>
              <a:gd name="connsiteY796" fmla="*/ 1048397 h 5740399"/>
              <a:gd name="connsiteX797" fmla="*/ 855488 w 10596562"/>
              <a:gd name="connsiteY797" fmla="*/ 1011869 h 5740399"/>
              <a:gd name="connsiteX798" fmla="*/ 846107 w 10596562"/>
              <a:gd name="connsiteY798" fmla="*/ 970131 h 5740399"/>
              <a:gd name="connsiteX799" fmla="*/ 835768 w 10596562"/>
              <a:gd name="connsiteY799" fmla="*/ 924409 h 5740399"/>
              <a:gd name="connsiteX800" fmla="*/ 834502 w 10596562"/>
              <a:gd name="connsiteY800" fmla="*/ 918808 h 5740399"/>
              <a:gd name="connsiteX801" fmla="*/ 833115 w 10596562"/>
              <a:gd name="connsiteY801" fmla="*/ 912829 h 5740399"/>
              <a:gd name="connsiteX802" fmla="*/ 823464 w 10596562"/>
              <a:gd name="connsiteY802" fmla="*/ 871214 h 5740399"/>
              <a:gd name="connsiteX803" fmla="*/ 819614 w 10596562"/>
              <a:gd name="connsiteY803" fmla="*/ 855376 h 5740399"/>
              <a:gd name="connsiteX804" fmla="*/ 819030 w 10596562"/>
              <a:gd name="connsiteY804" fmla="*/ 852974 h 5740399"/>
              <a:gd name="connsiteX805" fmla="*/ 815784 w 10596562"/>
              <a:gd name="connsiteY805" fmla="*/ 840659 h 5740399"/>
              <a:gd name="connsiteX806" fmla="*/ 814309 w 10596562"/>
              <a:gd name="connsiteY806" fmla="*/ 836021 h 5740399"/>
              <a:gd name="connsiteX807" fmla="*/ 807222 w 10596562"/>
              <a:gd name="connsiteY807" fmla="*/ 813742 h 5740399"/>
              <a:gd name="connsiteX808" fmla="*/ 789526 w 10596562"/>
              <a:gd name="connsiteY808" fmla="*/ 776278 h 5740399"/>
              <a:gd name="connsiteX809" fmla="*/ 751214 w 10596562"/>
              <a:gd name="connsiteY809" fmla="*/ 739527 h 5740399"/>
              <a:gd name="connsiteX810" fmla="*/ 751214 w 10596562"/>
              <a:gd name="connsiteY810" fmla="*/ 739527 h 5740399"/>
              <a:gd name="connsiteX811" fmla="*/ 751214 w 10596562"/>
              <a:gd name="connsiteY811" fmla="*/ 739527 h 5740399"/>
              <a:gd name="connsiteX812" fmla="*/ 705674 w 10596562"/>
              <a:gd name="connsiteY812" fmla="*/ 727227 h 5740399"/>
              <a:gd name="connsiteX813" fmla="*/ 640497 w 10596562"/>
              <a:gd name="connsiteY813" fmla="*/ 756658 h 5740399"/>
              <a:gd name="connsiteX814" fmla="*/ 597917 w 10596562"/>
              <a:gd name="connsiteY814" fmla="*/ 845620 h 5740399"/>
              <a:gd name="connsiteX815" fmla="*/ 590372 w 10596562"/>
              <a:gd name="connsiteY815" fmla="*/ 902242 h 5740399"/>
              <a:gd name="connsiteX816" fmla="*/ 572182 w 10596562"/>
              <a:gd name="connsiteY816" fmla="*/ 1043537 h 5740399"/>
              <a:gd name="connsiteX817" fmla="*/ 512832 w 10596562"/>
              <a:gd name="connsiteY817" fmla="*/ 1150180 h 5740399"/>
              <a:gd name="connsiteX818" fmla="*/ 493148 w 10596562"/>
              <a:gd name="connsiteY818" fmla="*/ 1152791 h 5740399"/>
              <a:gd name="connsiteX819" fmla="*/ 465845 w 10596562"/>
              <a:gd name="connsiteY819" fmla="*/ 1148389 h 5740399"/>
              <a:gd name="connsiteX820" fmla="*/ 457516 w 10596562"/>
              <a:gd name="connsiteY820" fmla="*/ 1146524 h 5740399"/>
              <a:gd name="connsiteX821" fmla="*/ 451614 w 10596562"/>
              <a:gd name="connsiteY821" fmla="*/ 1147718 h 5740399"/>
              <a:gd name="connsiteX822" fmla="*/ 443659 w 10596562"/>
              <a:gd name="connsiteY822" fmla="*/ 1154208 h 5740399"/>
              <a:gd name="connsiteX823" fmla="*/ 433387 w 10596562"/>
              <a:gd name="connsiteY823" fmla="*/ 1189047 h 5740399"/>
              <a:gd name="connsiteX824" fmla="*/ 441978 w 10596562"/>
              <a:gd name="connsiteY824" fmla="*/ 1204265 h 5740399"/>
              <a:gd name="connsiteX825" fmla="*/ 448418 w 10596562"/>
              <a:gd name="connsiteY825" fmla="*/ 1206570 h 5740399"/>
              <a:gd name="connsiteX826" fmla="*/ 451722 w 10596562"/>
              <a:gd name="connsiteY826" fmla="*/ 1207753 h 5740399"/>
              <a:gd name="connsiteX827" fmla="*/ 465641 w 10596562"/>
              <a:gd name="connsiteY827" fmla="*/ 1210971 h 5740399"/>
              <a:gd name="connsiteX828" fmla="*/ 476004 w 10596562"/>
              <a:gd name="connsiteY828" fmla="*/ 1213367 h 5740399"/>
              <a:gd name="connsiteX829" fmla="*/ 476004 w 10596562"/>
              <a:gd name="connsiteY829" fmla="*/ 1213367 h 5740399"/>
              <a:gd name="connsiteX830" fmla="*/ 476004 w 10596562"/>
              <a:gd name="connsiteY830" fmla="*/ 1213367 h 5740399"/>
              <a:gd name="connsiteX831" fmla="*/ 583462 w 10596562"/>
              <a:gd name="connsiteY831" fmla="*/ 1177558 h 5740399"/>
              <a:gd name="connsiteX832" fmla="*/ 620327 w 10596562"/>
              <a:gd name="connsiteY832" fmla="*/ 1111760 h 5740399"/>
              <a:gd name="connsiteX833" fmla="*/ 634334 w 10596562"/>
              <a:gd name="connsiteY833" fmla="*/ 1038501 h 5740399"/>
              <a:gd name="connsiteX834" fmla="*/ 654802 w 10596562"/>
              <a:gd name="connsiteY834" fmla="*/ 870872 h 5740399"/>
              <a:gd name="connsiteX835" fmla="*/ 672432 w 10596562"/>
              <a:gd name="connsiteY835" fmla="*/ 813728 h 5740399"/>
              <a:gd name="connsiteX836" fmla="*/ 707504 w 10596562"/>
              <a:gd name="connsiteY836" fmla="*/ 787169 h 5740399"/>
              <a:gd name="connsiteX837" fmla="*/ 725245 w 10596562"/>
              <a:gd name="connsiteY837" fmla="*/ 793026 h 5740399"/>
              <a:gd name="connsiteX838" fmla="*/ 744673 w 10596562"/>
              <a:gd name="connsiteY838" fmla="*/ 819239 h 5740399"/>
              <a:gd name="connsiteX839" fmla="*/ 754379 w 10596562"/>
              <a:gd name="connsiteY839" fmla="*/ 845620 h 5740399"/>
              <a:gd name="connsiteX840" fmla="*/ 774264 w 10596562"/>
              <a:gd name="connsiteY840" fmla="*/ 927854 h 5740399"/>
              <a:gd name="connsiteX841" fmla="*/ 785226 w 10596562"/>
              <a:gd name="connsiteY841" fmla="*/ 974252 h 5740399"/>
              <a:gd name="connsiteX842" fmla="*/ 786835 w 10596562"/>
              <a:gd name="connsiteY842" fmla="*/ 981061 h 5740399"/>
              <a:gd name="connsiteX843" fmla="*/ 787437 w 10596562"/>
              <a:gd name="connsiteY843" fmla="*/ 983651 h 5740399"/>
              <a:gd name="connsiteX844" fmla="*/ 791615 w 10596562"/>
              <a:gd name="connsiteY844" fmla="*/ 1001623 h 5740399"/>
              <a:gd name="connsiteX845" fmla="*/ 794569 w 10596562"/>
              <a:gd name="connsiteY845" fmla="*/ 1014704 h 5740399"/>
              <a:gd name="connsiteX846" fmla="*/ 880475 w 10596562"/>
              <a:gd name="connsiteY846" fmla="*/ 1208816 h 5740399"/>
              <a:gd name="connsiteX847" fmla="*/ 897871 w 10596562"/>
              <a:gd name="connsiteY847" fmla="*/ 1213297 h 5740399"/>
              <a:gd name="connsiteX848" fmla="*/ 917060 w 10596562"/>
              <a:gd name="connsiteY848" fmla="*/ 1218240 h 5740399"/>
              <a:gd name="connsiteX849" fmla="*/ 963954 w 10596562"/>
              <a:gd name="connsiteY849" fmla="*/ 1202624 h 5740399"/>
              <a:gd name="connsiteX850" fmla="*/ 1002425 w 10596562"/>
              <a:gd name="connsiteY850" fmla="*/ 1088074 h 5740399"/>
              <a:gd name="connsiteX851" fmla="*/ 1005152 w 10596562"/>
              <a:gd name="connsiteY851" fmla="*/ 1015077 h 5740399"/>
              <a:gd name="connsiteX852" fmla="*/ 1040075 w 10596562"/>
              <a:gd name="connsiteY852" fmla="*/ 810632 h 5740399"/>
              <a:gd name="connsiteX853" fmla="*/ 1152127 w 10596562"/>
              <a:gd name="connsiteY853" fmla="*/ 786125 h 5740399"/>
              <a:gd name="connsiteX854" fmla="*/ 1159373 w 10596562"/>
              <a:gd name="connsiteY854" fmla="*/ 787356 h 5740399"/>
              <a:gd name="connsiteX855" fmla="*/ 1178534 w 10596562"/>
              <a:gd name="connsiteY855" fmla="*/ 764230 h 5740399"/>
              <a:gd name="connsiteX856" fmla="*/ 1168897 w 10596562"/>
              <a:gd name="connsiteY856" fmla="*/ 728346 h 5740399"/>
              <a:gd name="connsiteX857" fmla="*/ 1168897 w 10596562"/>
              <a:gd name="connsiteY857" fmla="*/ 728346 h 5740399"/>
              <a:gd name="connsiteX858" fmla="*/ 1168897 w 10596562"/>
              <a:gd name="connsiteY858" fmla="*/ 728346 h 5740399"/>
              <a:gd name="connsiteX859" fmla="*/ 1105887 w 10596562"/>
              <a:gd name="connsiteY859" fmla="*/ 718126 h 5740399"/>
              <a:gd name="connsiteX860" fmla="*/ 0 w 10596562"/>
              <a:gd name="connsiteY860" fmla="*/ 0 h 5740399"/>
              <a:gd name="connsiteX861" fmla="*/ 10596562 w 10596562"/>
              <a:gd name="connsiteY861" fmla="*/ 0 h 5740399"/>
              <a:gd name="connsiteX862" fmla="*/ 10596562 w 10596562"/>
              <a:gd name="connsiteY862" fmla="*/ 5740399 h 5740399"/>
              <a:gd name="connsiteX863" fmla="*/ 0 w 10596562"/>
              <a:gd name="connsiteY863" fmla="*/ 5740399 h 574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</a:cxnLst>
            <a:rect l="l" t="t" r="r" b="b"/>
            <a:pathLst>
              <a:path w="10596562" h="5740399">
                <a:moveTo>
                  <a:pt x="433387" y="5289840"/>
                </a:moveTo>
                <a:lnTo>
                  <a:pt x="433387" y="5335559"/>
                </a:lnTo>
                <a:lnTo>
                  <a:pt x="837707" y="5335559"/>
                </a:lnTo>
                <a:lnTo>
                  <a:pt x="837707" y="5289840"/>
                </a:lnTo>
                <a:close/>
                <a:moveTo>
                  <a:pt x="1999547" y="1326457"/>
                </a:moveTo>
                <a:lnTo>
                  <a:pt x="2019865" y="1326457"/>
                </a:lnTo>
                <a:lnTo>
                  <a:pt x="2027578" y="1329583"/>
                </a:lnTo>
                <a:lnTo>
                  <a:pt x="2030173" y="1330635"/>
                </a:lnTo>
                <a:lnTo>
                  <a:pt x="2033759" y="1341116"/>
                </a:lnTo>
                <a:cubicBezTo>
                  <a:pt x="2033759" y="1343914"/>
                  <a:pt x="2033311" y="1346226"/>
                  <a:pt x="2032489" y="1348054"/>
                </a:cubicBezTo>
                <a:cubicBezTo>
                  <a:pt x="2031667" y="1349882"/>
                  <a:pt x="2030547" y="1351299"/>
                  <a:pt x="2029202" y="1352381"/>
                </a:cubicBezTo>
                <a:cubicBezTo>
                  <a:pt x="2027858" y="1353462"/>
                  <a:pt x="2026364" y="1354171"/>
                  <a:pt x="2024720" y="1354544"/>
                </a:cubicBezTo>
                <a:cubicBezTo>
                  <a:pt x="2023114" y="1354917"/>
                  <a:pt x="2021471" y="1355104"/>
                  <a:pt x="2019902" y="1355104"/>
                </a:cubicBezTo>
                <a:lnTo>
                  <a:pt x="2019902" y="1355141"/>
                </a:lnTo>
                <a:lnTo>
                  <a:pt x="1999547" y="1355141"/>
                </a:lnTo>
                <a:close/>
                <a:moveTo>
                  <a:pt x="1096859" y="1326457"/>
                </a:moveTo>
                <a:lnTo>
                  <a:pt x="1117178" y="1326457"/>
                </a:lnTo>
                <a:lnTo>
                  <a:pt x="1124891" y="1329583"/>
                </a:lnTo>
                <a:lnTo>
                  <a:pt x="1127487" y="1330635"/>
                </a:lnTo>
                <a:lnTo>
                  <a:pt x="1131072" y="1341116"/>
                </a:lnTo>
                <a:cubicBezTo>
                  <a:pt x="1131072" y="1343914"/>
                  <a:pt x="1130624" y="1346226"/>
                  <a:pt x="1129802" y="1348054"/>
                </a:cubicBezTo>
                <a:cubicBezTo>
                  <a:pt x="1128981" y="1349882"/>
                  <a:pt x="1127860" y="1351299"/>
                  <a:pt x="1126515" y="1352381"/>
                </a:cubicBezTo>
                <a:cubicBezTo>
                  <a:pt x="1125171" y="1353462"/>
                  <a:pt x="1123677" y="1354171"/>
                  <a:pt x="1122033" y="1354544"/>
                </a:cubicBezTo>
                <a:cubicBezTo>
                  <a:pt x="1120427" y="1354917"/>
                  <a:pt x="1118784" y="1355104"/>
                  <a:pt x="1117215" y="1355104"/>
                </a:cubicBezTo>
                <a:lnTo>
                  <a:pt x="1117215" y="1355141"/>
                </a:lnTo>
                <a:lnTo>
                  <a:pt x="1096859" y="1355141"/>
                </a:lnTo>
                <a:close/>
                <a:moveTo>
                  <a:pt x="1818919" y="1312320"/>
                </a:moveTo>
                <a:cubicBezTo>
                  <a:pt x="1816865" y="1312320"/>
                  <a:pt x="1815146" y="1312991"/>
                  <a:pt x="1813802" y="1314334"/>
                </a:cubicBezTo>
                <a:cubicBezTo>
                  <a:pt x="1812457" y="1315677"/>
                  <a:pt x="1811785" y="1317393"/>
                  <a:pt x="1811785" y="1319444"/>
                </a:cubicBezTo>
                <a:lnTo>
                  <a:pt x="1811785" y="1319444"/>
                </a:lnTo>
                <a:lnTo>
                  <a:pt x="1811785" y="1319444"/>
                </a:lnTo>
                <a:lnTo>
                  <a:pt x="1812674" y="1321629"/>
                </a:lnTo>
                <a:lnTo>
                  <a:pt x="1813802" y="1324405"/>
                </a:lnTo>
                <a:lnTo>
                  <a:pt x="1813802" y="1324405"/>
                </a:lnTo>
                <a:lnTo>
                  <a:pt x="1813802" y="1324405"/>
                </a:lnTo>
                <a:cubicBezTo>
                  <a:pt x="1815146" y="1325748"/>
                  <a:pt x="1816865" y="1326419"/>
                  <a:pt x="1818919" y="1326419"/>
                </a:cubicBezTo>
                <a:lnTo>
                  <a:pt x="1839648" y="1326419"/>
                </a:lnTo>
                <a:lnTo>
                  <a:pt x="1839648" y="1404339"/>
                </a:lnTo>
                <a:cubicBezTo>
                  <a:pt x="1839648" y="1406391"/>
                  <a:pt x="1840358" y="1408144"/>
                  <a:pt x="1841815" y="1409599"/>
                </a:cubicBezTo>
                <a:lnTo>
                  <a:pt x="1841815" y="1409599"/>
                </a:lnTo>
                <a:lnTo>
                  <a:pt x="1841815" y="1409599"/>
                </a:lnTo>
                <a:lnTo>
                  <a:pt x="1843089" y="1410122"/>
                </a:lnTo>
                <a:lnTo>
                  <a:pt x="1847081" y="1411762"/>
                </a:lnTo>
                <a:lnTo>
                  <a:pt x="1847081" y="1411762"/>
                </a:lnTo>
                <a:lnTo>
                  <a:pt x="1847081" y="1411762"/>
                </a:lnTo>
                <a:cubicBezTo>
                  <a:pt x="1849135" y="1411762"/>
                  <a:pt x="1850891" y="1411053"/>
                  <a:pt x="1852347" y="1409599"/>
                </a:cubicBezTo>
                <a:cubicBezTo>
                  <a:pt x="1853804" y="1408144"/>
                  <a:pt x="1854514" y="1406391"/>
                  <a:pt x="1854514" y="1404339"/>
                </a:cubicBezTo>
                <a:lnTo>
                  <a:pt x="1854514" y="1326419"/>
                </a:lnTo>
                <a:lnTo>
                  <a:pt x="1875094" y="1326419"/>
                </a:lnTo>
                <a:cubicBezTo>
                  <a:pt x="1877148" y="1326419"/>
                  <a:pt x="1878867" y="1325748"/>
                  <a:pt x="1880285" y="1324405"/>
                </a:cubicBezTo>
                <a:cubicBezTo>
                  <a:pt x="1881667" y="1323062"/>
                  <a:pt x="1882377" y="1321421"/>
                  <a:pt x="1882377" y="1319444"/>
                </a:cubicBezTo>
                <a:lnTo>
                  <a:pt x="1881213" y="1316601"/>
                </a:lnTo>
                <a:lnTo>
                  <a:pt x="1880285" y="1314334"/>
                </a:lnTo>
                <a:cubicBezTo>
                  <a:pt x="1878866" y="1312991"/>
                  <a:pt x="1877148" y="1312320"/>
                  <a:pt x="1875094" y="1312320"/>
                </a:cubicBezTo>
                <a:close/>
                <a:moveTo>
                  <a:pt x="1382779" y="1312320"/>
                </a:moveTo>
                <a:cubicBezTo>
                  <a:pt x="1380725" y="1312320"/>
                  <a:pt x="1379006" y="1312991"/>
                  <a:pt x="1377662" y="1314334"/>
                </a:cubicBezTo>
                <a:cubicBezTo>
                  <a:pt x="1376317" y="1315677"/>
                  <a:pt x="1375645" y="1317393"/>
                  <a:pt x="1375645" y="1319444"/>
                </a:cubicBezTo>
                <a:lnTo>
                  <a:pt x="1375645" y="1319444"/>
                </a:lnTo>
                <a:lnTo>
                  <a:pt x="1375645" y="1319444"/>
                </a:lnTo>
                <a:lnTo>
                  <a:pt x="1376534" y="1321629"/>
                </a:lnTo>
                <a:lnTo>
                  <a:pt x="1377662" y="1324405"/>
                </a:lnTo>
                <a:lnTo>
                  <a:pt x="1377662" y="1324405"/>
                </a:lnTo>
                <a:lnTo>
                  <a:pt x="1377662" y="1324405"/>
                </a:lnTo>
                <a:cubicBezTo>
                  <a:pt x="1379006" y="1325748"/>
                  <a:pt x="1380725" y="1326419"/>
                  <a:pt x="1382779" y="1326419"/>
                </a:cubicBezTo>
                <a:lnTo>
                  <a:pt x="1403508" y="1326419"/>
                </a:lnTo>
                <a:lnTo>
                  <a:pt x="1403508" y="1404339"/>
                </a:lnTo>
                <a:cubicBezTo>
                  <a:pt x="1403508" y="1406391"/>
                  <a:pt x="1404218" y="1408144"/>
                  <a:pt x="1405675" y="1409599"/>
                </a:cubicBezTo>
                <a:cubicBezTo>
                  <a:pt x="1407131" y="1411053"/>
                  <a:pt x="1408887" y="1411762"/>
                  <a:pt x="1410941" y="1411762"/>
                </a:cubicBezTo>
                <a:lnTo>
                  <a:pt x="1410941" y="1411762"/>
                </a:lnTo>
                <a:lnTo>
                  <a:pt x="1410941" y="1411762"/>
                </a:lnTo>
                <a:cubicBezTo>
                  <a:pt x="1412995" y="1411762"/>
                  <a:pt x="1414752" y="1411053"/>
                  <a:pt x="1416207" y="1409599"/>
                </a:cubicBezTo>
                <a:cubicBezTo>
                  <a:pt x="1417664" y="1408144"/>
                  <a:pt x="1418374" y="1406391"/>
                  <a:pt x="1418374" y="1404339"/>
                </a:cubicBezTo>
                <a:lnTo>
                  <a:pt x="1418374" y="1326419"/>
                </a:lnTo>
                <a:lnTo>
                  <a:pt x="1438954" y="1326419"/>
                </a:lnTo>
                <a:cubicBezTo>
                  <a:pt x="1441008" y="1326419"/>
                  <a:pt x="1442726" y="1325748"/>
                  <a:pt x="1444145" y="1324405"/>
                </a:cubicBezTo>
                <a:cubicBezTo>
                  <a:pt x="1445527" y="1323062"/>
                  <a:pt x="1446237" y="1321421"/>
                  <a:pt x="1446237" y="1319444"/>
                </a:cubicBezTo>
                <a:cubicBezTo>
                  <a:pt x="1446237" y="1317393"/>
                  <a:pt x="1445565" y="1315677"/>
                  <a:pt x="1444145" y="1314334"/>
                </a:cubicBezTo>
                <a:lnTo>
                  <a:pt x="1444145" y="1314334"/>
                </a:lnTo>
                <a:lnTo>
                  <a:pt x="1444145" y="1314334"/>
                </a:lnTo>
                <a:cubicBezTo>
                  <a:pt x="1442726" y="1312991"/>
                  <a:pt x="1441008" y="1312320"/>
                  <a:pt x="1438954" y="1312320"/>
                </a:cubicBezTo>
                <a:close/>
                <a:moveTo>
                  <a:pt x="1005427" y="1312320"/>
                </a:moveTo>
                <a:cubicBezTo>
                  <a:pt x="1003373" y="1312320"/>
                  <a:pt x="1001655" y="1312991"/>
                  <a:pt x="1000310" y="1314334"/>
                </a:cubicBezTo>
                <a:cubicBezTo>
                  <a:pt x="998965" y="1315677"/>
                  <a:pt x="998293" y="1317393"/>
                  <a:pt x="998293" y="1319444"/>
                </a:cubicBezTo>
                <a:lnTo>
                  <a:pt x="998293" y="1319444"/>
                </a:lnTo>
                <a:lnTo>
                  <a:pt x="998293" y="1319444"/>
                </a:lnTo>
                <a:lnTo>
                  <a:pt x="999182" y="1321629"/>
                </a:lnTo>
                <a:lnTo>
                  <a:pt x="1000310" y="1324405"/>
                </a:lnTo>
                <a:lnTo>
                  <a:pt x="1000310" y="1324405"/>
                </a:lnTo>
                <a:lnTo>
                  <a:pt x="1000310" y="1324405"/>
                </a:lnTo>
                <a:cubicBezTo>
                  <a:pt x="1001655" y="1325748"/>
                  <a:pt x="1003373" y="1326419"/>
                  <a:pt x="1005427" y="1326419"/>
                </a:cubicBezTo>
                <a:lnTo>
                  <a:pt x="1026156" y="1326419"/>
                </a:lnTo>
                <a:lnTo>
                  <a:pt x="1026156" y="1404339"/>
                </a:lnTo>
                <a:cubicBezTo>
                  <a:pt x="1026156" y="1406391"/>
                  <a:pt x="1026866" y="1408144"/>
                  <a:pt x="1028323" y="1409599"/>
                </a:cubicBezTo>
                <a:lnTo>
                  <a:pt x="1028323" y="1409599"/>
                </a:lnTo>
                <a:lnTo>
                  <a:pt x="1028323" y="1409599"/>
                </a:lnTo>
                <a:lnTo>
                  <a:pt x="1029597" y="1410122"/>
                </a:lnTo>
                <a:lnTo>
                  <a:pt x="1033589" y="1411762"/>
                </a:lnTo>
                <a:lnTo>
                  <a:pt x="1033589" y="1411762"/>
                </a:lnTo>
                <a:lnTo>
                  <a:pt x="1033589" y="1411762"/>
                </a:lnTo>
                <a:cubicBezTo>
                  <a:pt x="1035643" y="1411762"/>
                  <a:pt x="1037399" y="1411053"/>
                  <a:pt x="1038856" y="1409599"/>
                </a:cubicBezTo>
                <a:cubicBezTo>
                  <a:pt x="1040312" y="1408144"/>
                  <a:pt x="1041022" y="1406391"/>
                  <a:pt x="1041022" y="1404339"/>
                </a:cubicBezTo>
                <a:lnTo>
                  <a:pt x="1041022" y="1326419"/>
                </a:lnTo>
                <a:lnTo>
                  <a:pt x="1061602" y="1326419"/>
                </a:lnTo>
                <a:cubicBezTo>
                  <a:pt x="1063656" y="1326419"/>
                  <a:pt x="1065374" y="1325748"/>
                  <a:pt x="1066793" y="1324405"/>
                </a:cubicBezTo>
                <a:cubicBezTo>
                  <a:pt x="1068175" y="1323062"/>
                  <a:pt x="1068885" y="1321421"/>
                  <a:pt x="1068885" y="1319444"/>
                </a:cubicBezTo>
                <a:cubicBezTo>
                  <a:pt x="1068885" y="1317393"/>
                  <a:pt x="1068213" y="1315677"/>
                  <a:pt x="1066793" y="1314334"/>
                </a:cubicBezTo>
                <a:lnTo>
                  <a:pt x="1066793" y="1314334"/>
                </a:lnTo>
                <a:lnTo>
                  <a:pt x="1066793" y="1314334"/>
                </a:lnTo>
                <a:cubicBezTo>
                  <a:pt x="1065374" y="1312991"/>
                  <a:pt x="1063656" y="1312320"/>
                  <a:pt x="1061602" y="1312320"/>
                </a:cubicBezTo>
                <a:close/>
                <a:moveTo>
                  <a:pt x="2074359" y="1312283"/>
                </a:moveTo>
                <a:cubicBezTo>
                  <a:pt x="2071857" y="1312283"/>
                  <a:pt x="2069690" y="1313178"/>
                  <a:pt x="2067935" y="1314931"/>
                </a:cubicBezTo>
                <a:cubicBezTo>
                  <a:pt x="2066179" y="1316722"/>
                  <a:pt x="2065283" y="1318811"/>
                  <a:pt x="2065283" y="1321235"/>
                </a:cubicBezTo>
                <a:lnTo>
                  <a:pt x="2065283" y="1321235"/>
                </a:lnTo>
                <a:lnTo>
                  <a:pt x="2065283" y="1401393"/>
                </a:lnTo>
                <a:lnTo>
                  <a:pt x="2065283" y="1401393"/>
                </a:lnTo>
                <a:lnTo>
                  <a:pt x="2066547" y="1404348"/>
                </a:lnTo>
                <a:lnTo>
                  <a:pt x="2068010" y="1407771"/>
                </a:lnTo>
                <a:lnTo>
                  <a:pt x="2068010" y="1407771"/>
                </a:lnTo>
                <a:lnTo>
                  <a:pt x="2068010" y="1407771"/>
                </a:lnTo>
                <a:cubicBezTo>
                  <a:pt x="2069840" y="1409487"/>
                  <a:pt x="2071969" y="1410345"/>
                  <a:pt x="2074397" y="1410345"/>
                </a:cubicBezTo>
                <a:lnTo>
                  <a:pt x="2074397" y="1410271"/>
                </a:lnTo>
                <a:lnTo>
                  <a:pt x="2115968" y="1410271"/>
                </a:lnTo>
                <a:cubicBezTo>
                  <a:pt x="2117947" y="1410271"/>
                  <a:pt x="2119628" y="1409599"/>
                  <a:pt x="2121086" y="1408256"/>
                </a:cubicBezTo>
                <a:cubicBezTo>
                  <a:pt x="2122542" y="1406913"/>
                  <a:pt x="2123251" y="1405198"/>
                  <a:pt x="2123251" y="1403146"/>
                </a:cubicBezTo>
                <a:lnTo>
                  <a:pt x="2123251" y="1403146"/>
                </a:lnTo>
                <a:lnTo>
                  <a:pt x="2123251" y="1403146"/>
                </a:lnTo>
                <a:lnTo>
                  <a:pt x="2122793" y="1402097"/>
                </a:lnTo>
                <a:lnTo>
                  <a:pt x="2121086" y="1398185"/>
                </a:lnTo>
                <a:lnTo>
                  <a:pt x="2119490" y="1397557"/>
                </a:lnTo>
                <a:lnTo>
                  <a:pt x="2115968" y="1396171"/>
                </a:lnTo>
                <a:lnTo>
                  <a:pt x="2080111" y="1396171"/>
                </a:lnTo>
                <a:lnTo>
                  <a:pt x="2080111" y="1366517"/>
                </a:lnTo>
                <a:lnTo>
                  <a:pt x="2113167" y="1366517"/>
                </a:lnTo>
                <a:cubicBezTo>
                  <a:pt x="2115221" y="1366517"/>
                  <a:pt x="2116977" y="1365846"/>
                  <a:pt x="2118358" y="1364503"/>
                </a:cubicBezTo>
                <a:cubicBezTo>
                  <a:pt x="2119741" y="1363160"/>
                  <a:pt x="2120450" y="1361482"/>
                  <a:pt x="2120450" y="1359542"/>
                </a:cubicBezTo>
                <a:lnTo>
                  <a:pt x="2120450" y="1359542"/>
                </a:lnTo>
                <a:lnTo>
                  <a:pt x="2120450" y="1359542"/>
                </a:lnTo>
                <a:lnTo>
                  <a:pt x="2119986" y="1358409"/>
                </a:lnTo>
                <a:lnTo>
                  <a:pt x="2118358" y="1354432"/>
                </a:lnTo>
                <a:lnTo>
                  <a:pt x="2118358" y="1354432"/>
                </a:lnTo>
                <a:lnTo>
                  <a:pt x="2118358" y="1354432"/>
                </a:lnTo>
                <a:lnTo>
                  <a:pt x="2116300" y="1353634"/>
                </a:lnTo>
                <a:lnTo>
                  <a:pt x="2113167" y="1352418"/>
                </a:lnTo>
                <a:lnTo>
                  <a:pt x="2113166" y="1352418"/>
                </a:lnTo>
                <a:lnTo>
                  <a:pt x="2113166" y="1352418"/>
                </a:lnTo>
                <a:lnTo>
                  <a:pt x="2080111" y="1352418"/>
                </a:lnTo>
                <a:lnTo>
                  <a:pt x="2080111" y="1326420"/>
                </a:lnTo>
                <a:lnTo>
                  <a:pt x="2114998" y="1326420"/>
                </a:lnTo>
                <a:cubicBezTo>
                  <a:pt x="2117052" y="1326420"/>
                  <a:pt x="2118769" y="1325748"/>
                  <a:pt x="2120189" y="1324443"/>
                </a:cubicBezTo>
                <a:cubicBezTo>
                  <a:pt x="2121570" y="1323137"/>
                  <a:pt x="2122281" y="1321533"/>
                  <a:pt x="2122281" y="1319557"/>
                </a:cubicBezTo>
                <a:cubicBezTo>
                  <a:pt x="2122281" y="1317505"/>
                  <a:pt x="2121609" y="1315752"/>
                  <a:pt x="2120189" y="1314372"/>
                </a:cubicBezTo>
                <a:lnTo>
                  <a:pt x="2120188" y="1314372"/>
                </a:lnTo>
                <a:lnTo>
                  <a:pt x="2120188" y="1314372"/>
                </a:lnTo>
                <a:lnTo>
                  <a:pt x="2118854" y="1313835"/>
                </a:lnTo>
                <a:lnTo>
                  <a:pt x="2114998" y="1312283"/>
                </a:lnTo>
                <a:lnTo>
                  <a:pt x="2114997" y="1312283"/>
                </a:lnTo>
                <a:close/>
                <a:moveTo>
                  <a:pt x="1993794" y="1312283"/>
                </a:moveTo>
                <a:cubicBezTo>
                  <a:pt x="1991292" y="1312283"/>
                  <a:pt x="1989125" y="1313178"/>
                  <a:pt x="1987370" y="1314931"/>
                </a:cubicBezTo>
                <a:cubicBezTo>
                  <a:pt x="1985614" y="1316722"/>
                  <a:pt x="1984718" y="1318811"/>
                  <a:pt x="1984718" y="1321235"/>
                </a:cubicBezTo>
                <a:lnTo>
                  <a:pt x="1984718" y="1404452"/>
                </a:lnTo>
                <a:cubicBezTo>
                  <a:pt x="1984718" y="1406503"/>
                  <a:pt x="1985428" y="1408256"/>
                  <a:pt x="1986884" y="1409636"/>
                </a:cubicBezTo>
                <a:lnTo>
                  <a:pt x="1986884" y="1409636"/>
                </a:lnTo>
                <a:lnTo>
                  <a:pt x="1986884" y="1409636"/>
                </a:lnTo>
                <a:cubicBezTo>
                  <a:pt x="1988341" y="1411016"/>
                  <a:pt x="1990096" y="1411725"/>
                  <a:pt x="1992151" y="1411725"/>
                </a:cubicBezTo>
                <a:cubicBezTo>
                  <a:pt x="1994131" y="1411725"/>
                  <a:pt x="1995848" y="1411054"/>
                  <a:pt x="1997342" y="1409636"/>
                </a:cubicBezTo>
                <a:cubicBezTo>
                  <a:pt x="1998836" y="1408219"/>
                  <a:pt x="1999583" y="1406503"/>
                  <a:pt x="1999583" y="1404452"/>
                </a:cubicBezTo>
                <a:lnTo>
                  <a:pt x="1999583" y="1369203"/>
                </a:lnTo>
                <a:lnTo>
                  <a:pt x="2012208" y="1369203"/>
                </a:lnTo>
                <a:lnTo>
                  <a:pt x="2035552" y="1408219"/>
                </a:lnTo>
                <a:lnTo>
                  <a:pt x="2037928" y="1410592"/>
                </a:lnTo>
                <a:lnTo>
                  <a:pt x="2038129" y="1410793"/>
                </a:lnTo>
                <a:cubicBezTo>
                  <a:pt x="2039212" y="1411389"/>
                  <a:pt x="2040407" y="1411688"/>
                  <a:pt x="2041715" y="1411688"/>
                </a:cubicBezTo>
                <a:cubicBezTo>
                  <a:pt x="2043694" y="1411688"/>
                  <a:pt x="2045375" y="1410979"/>
                  <a:pt x="2046832" y="1409524"/>
                </a:cubicBezTo>
                <a:cubicBezTo>
                  <a:pt x="2048288" y="1408070"/>
                  <a:pt x="2048998" y="1406428"/>
                  <a:pt x="2048998" y="1404563"/>
                </a:cubicBezTo>
                <a:cubicBezTo>
                  <a:pt x="2048998" y="1403258"/>
                  <a:pt x="2048624" y="1402027"/>
                  <a:pt x="2047878" y="1400796"/>
                </a:cubicBezTo>
                <a:lnTo>
                  <a:pt x="2032171" y="1374483"/>
                </a:lnTo>
                <a:lnTo>
                  <a:pt x="2028418" y="1368196"/>
                </a:lnTo>
                <a:lnTo>
                  <a:pt x="2040594" y="1361631"/>
                </a:lnTo>
                <a:cubicBezTo>
                  <a:pt x="2045935" y="1356521"/>
                  <a:pt x="2048587" y="1349658"/>
                  <a:pt x="2048587" y="1341079"/>
                </a:cubicBezTo>
                <a:lnTo>
                  <a:pt x="2043276" y="1327404"/>
                </a:lnTo>
                <a:lnTo>
                  <a:pt x="2040445" y="1320116"/>
                </a:lnTo>
                <a:lnTo>
                  <a:pt x="2025216" y="1314320"/>
                </a:lnTo>
                <a:lnTo>
                  <a:pt x="2019865" y="1312283"/>
                </a:lnTo>
                <a:lnTo>
                  <a:pt x="2019865" y="1312283"/>
                </a:lnTo>
                <a:lnTo>
                  <a:pt x="1993794" y="1312283"/>
                </a:lnTo>
                <a:close/>
                <a:moveTo>
                  <a:pt x="1669481" y="1312283"/>
                </a:moveTo>
                <a:cubicBezTo>
                  <a:pt x="1666979" y="1312283"/>
                  <a:pt x="1664812" y="1313178"/>
                  <a:pt x="1663057" y="1314931"/>
                </a:cubicBezTo>
                <a:cubicBezTo>
                  <a:pt x="1661301" y="1316722"/>
                  <a:pt x="1660405" y="1318811"/>
                  <a:pt x="1660405" y="1321235"/>
                </a:cubicBezTo>
                <a:lnTo>
                  <a:pt x="1660405" y="1404452"/>
                </a:lnTo>
                <a:lnTo>
                  <a:pt x="1661597" y="1407208"/>
                </a:lnTo>
                <a:lnTo>
                  <a:pt x="1662646" y="1409636"/>
                </a:lnTo>
                <a:cubicBezTo>
                  <a:pt x="1664103" y="1411016"/>
                  <a:pt x="1665895" y="1411725"/>
                  <a:pt x="1667950" y="1411725"/>
                </a:cubicBezTo>
                <a:cubicBezTo>
                  <a:pt x="1669929" y="1411725"/>
                  <a:pt x="1671610" y="1411054"/>
                  <a:pt x="1673067" y="1409636"/>
                </a:cubicBezTo>
                <a:cubicBezTo>
                  <a:pt x="1674524" y="1408219"/>
                  <a:pt x="1675233" y="1406503"/>
                  <a:pt x="1675233" y="1404452"/>
                </a:cubicBezTo>
                <a:lnTo>
                  <a:pt x="1675233" y="1366555"/>
                </a:lnTo>
                <a:lnTo>
                  <a:pt x="1675233" y="1366480"/>
                </a:lnTo>
                <a:lnTo>
                  <a:pt x="1707878" y="1366480"/>
                </a:lnTo>
                <a:lnTo>
                  <a:pt x="1707878" y="1366480"/>
                </a:lnTo>
                <a:cubicBezTo>
                  <a:pt x="1709932" y="1366480"/>
                  <a:pt x="1711688" y="1365809"/>
                  <a:pt x="1713069" y="1364466"/>
                </a:cubicBezTo>
                <a:cubicBezTo>
                  <a:pt x="1714451" y="1363123"/>
                  <a:pt x="1715161" y="1361445"/>
                  <a:pt x="1715161" y="1359505"/>
                </a:cubicBezTo>
                <a:cubicBezTo>
                  <a:pt x="1715161" y="1357453"/>
                  <a:pt x="1714489" y="1355738"/>
                  <a:pt x="1713069" y="1354395"/>
                </a:cubicBezTo>
                <a:lnTo>
                  <a:pt x="1713069" y="1354395"/>
                </a:lnTo>
                <a:lnTo>
                  <a:pt x="1713069" y="1354395"/>
                </a:lnTo>
                <a:cubicBezTo>
                  <a:pt x="1711650" y="1353052"/>
                  <a:pt x="1709932" y="1352381"/>
                  <a:pt x="1707878" y="1352381"/>
                </a:cubicBezTo>
                <a:lnTo>
                  <a:pt x="1675233" y="1352381"/>
                </a:lnTo>
                <a:lnTo>
                  <a:pt x="1675233" y="1326382"/>
                </a:lnTo>
                <a:lnTo>
                  <a:pt x="1709671" y="1326382"/>
                </a:lnTo>
                <a:cubicBezTo>
                  <a:pt x="1711725" y="1326382"/>
                  <a:pt x="1713443" y="1325711"/>
                  <a:pt x="1714862" y="1324368"/>
                </a:cubicBezTo>
                <a:cubicBezTo>
                  <a:pt x="1716245" y="1323025"/>
                  <a:pt x="1716954" y="1321384"/>
                  <a:pt x="1716954" y="1319407"/>
                </a:cubicBezTo>
                <a:cubicBezTo>
                  <a:pt x="1716954" y="1317356"/>
                  <a:pt x="1716282" y="1315640"/>
                  <a:pt x="1714862" y="1314297"/>
                </a:cubicBezTo>
                <a:cubicBezTo>
                  <a:pt x="1713443" y="1312954"/>
                  <a:pt x="1711725" y="1312283"/>
                  <a:pt x="1709671" y="1312283"/>
                </a:cubicBezTo>
                <a:lnTo>
                  <a:pt x="1669481" y="1312283"/>
                </a:lnTo>
                <a:close/>
                <a:moveTo>
                  <a:pt x="1556533" y="1312283"/>
                </a:moveTo>
                <a:cubicBezTo>
                  <a:pt x="1554031" y="1312283"/>
                  <a:pt x="1551864" y="1313178"/>
                  <a:pt x="1550109" y="1314931"/>
                </a:cubicBezTo>
                <a:cubicBezTo>
                  <a:pt x="1548353" y="1316722"/>
                  <a:pt x="1547457" y="1318811"/>
                  <a:pt x="1547457" y="1321235"/>
                </a:cubicBezTo>
                <a:lnTo>
                  <a:pt x="1547457" y="1321235"/>
                </a:lnTo>
                <a:lnTo>
                  <a:pt x="1547457" y="1401393"/>
                </a:lnTo>
                <a:lnTo>
                  <a:pt x="1547457" y="1401393"/>
                </a:lnTo>
                <a:lnTo>
                  <a:pt x="1548721" y="1404348"/>
                </a:lnTo>
                <a:lnTo>
                  <a:pt x="1550184" y="1407771"/>
                </a:lnTo>
                <a:lnTo>
                  <a:pt x="1550184" y="1407771"/>
                </a:lnTo>
                <a:lnTo>
                  <a:pt x="1550184" y="1407771"/>
                </a:lnTo>
                <a:cubicBezTo>
                  <a:pt x="1552014" y="1409487"/>
                  <a:pt x="1554143" y="1410345"/>
                  <a:pt x="1556570" y="1410345"/>
                </a:cubicBezTo>
                <a:lnTo>
                  <a:pt x="1556570" y="1410271"/>
                </a:lnTo>
                <a:lnTo>
                  <a:pt x="1598142" y="1410271"/>
                </a:lnTo>
                <a:cubicBezTo>
                  <a:pt x="1600121" y="1410271"/>
                  <a:pt x="1601802" y="1409599"/>
                  <a:pt x="1603259" y="1408256"/>
                </a:cubicBezTo>
                <a:cubicBezTo>
                  <a:pt x="1604715" y="1406913"/>
                  <a:pt x="1605425" y="1405198"/>
                  <a:pt x="1605425" y="1403146"/>
                </a:cubicBezTo>
                <a:cubicBezTo>
                  <a:pt x="1605425" y="1401207"/>
                  <a:pt x="1604715" y="1399528"/>
                  <a:pt x="1603259" y="1398185"/>
                </a:cubicBezTo>
                <a:lnTo>
                  <a:pt x="1603259" y="1398185"/>
                </a:lnTo>
                <a:lnTo>
                  <a:pt x="1603259" y="1398185"/>
                </a:lnTo>
                <a:cubicBezTo>
                  <a:pt x="1601802" y="1396842"/>
                  <a:pt x="1600121" y="1396171"/>
                  <a:pt x="1598142" y="1396171"/>
                </a:cubicBezTo>
                <a:lnTo>
                  <a:pt x="1562285" y="1396171"/>
                </a:lnTo>
                <a:lnTo>
                  <a:pt x="1562285" y="1366517"/>
                </a:lnTo>
                <a:lnTo>
                  <a:pt x="1595340" y="1366517"/>
                </a:lnTo>
                <a:cubicBezTo>
                  <a:pt x="1597395" y="1366517"/>
                  <a:pt x="1599150" y="1365846"/>
                  <a:pt x="1600532" y="1364503"/>
                </a:cubicBezTo>
                <a:cubicBezTo>
                  <a:pt x="1601914" y="1363160"/>
                  <a:pt x="1602624" y="1361482"/>
                  <a:pt x="1602624" y="1359542"/>
                </a:cubicBezTo>
                <a:lnTo>
                  <a:pt x="1602624" y="1359542"/>
                </a:lnTo>
                <a:lnTo>
                  <a:pt x="1602624" y="1359542"/>
                </a:lnTo>
                <a:lnTo>
                  <a:pt x="1602160" y="1358409"/>
                </a:lnTo>
                <a:lnTo>
                  <a:pt x="1600532" y="1354432"/>
                </a:lnTo>
                <a:lnTo>
                  <a:pt x="1600532" y="1354432"/>
                </a:lnTo>
                <a:lnTo>
                  <a:pt x="1600532" y="1354432"/>
                </a:lnTo>
                <a:cubicBezTo>
                  <a:pt x="1599113" y="1353089"/>
                  <a:pt x="1597395" y="1352418"/>
                  <a:pt x="1595340" y="1352418"/>
                </a:cubicBezTo>
                <a:lnTo>
                  <a:pt x="1562285" y="1352418"/>
                </a:lnTo>
                <a:lnTo>
                  <a:pt x="1562285" y="1326420"/>
                </a:lnTo>
                <a:lnTo>
                  <a:pt x="1597171" y="1326420"/>
                </a:lnTo>
                <a:cubicBezTo>
                  <a:pt x="1599225" y="1326420"/>
                  <a:pt x="1600943" y="1325748"/>
                  <a:pt x="1602362" y="1324443"/>
                </a:cubicBezTo>
                <a:cubicBezTo>
                  <a:pt x="1603744" y="1323137"/>
                  <a:pt x="1604454" y="1321533"/>
                  <a:pt x="1604454" y="1319557"/>
                </a:cubicBezTo>
                <a:cubicBezTo>
                  <a:pt x="1604454" y="1317505"/>
                  <a:pt x="1603782" y="1315752"/>
                  <a:pt x="1602362" y="1314372"/>
                </a:cubicBezTo>
                <a:lnTo>
                  <a:pt x="1602362" y="1314372"/>
                </a:lnTo>
                <a:lnTo>
                  <a:pt x="1602362" y="1314372"/>
                </a:lnTo>
                <a:lnTo>
                  <a:pt x="1599099" y="1313059"/>
                </a:lnTo>
                <a:lnTo>
                  <a:pt x="1597171" y="1312283"/>
                </a:lnTo>
                <a:lnTo>
                  <a:pt x="1597171" y="1312283"/>
                </a:lnTo>
                <a:close/>
                <a:moveTo>
                  <a:pt x="1208501" y="1312283"/>
                </a:moveTo>
                <a:cubicBezTo>
                  <a:pt x="1205999" y="1312283"/>
                  <a:pt x="1203832" y="1313178"/>
                  <a:pt x="1202077" y="1314931"/>
                </a:cubicBezTo>
                <a:cubicBezTo>
                  <a:pt x="1200321" y="1316722"/>
                  <a:pt x="1199425" y="1318811"/>
                  <a:pt x="1199425" y="1321235"/>
                </a:cubicBezTo>
                <a:lnTo>
                  <a:pt x="1199425" y="1404452"/>
                </a:lnTo>
                <a:cubicBezTo>
                  <a:pt x="1199425" y="1406503"/>
                  <a:pt x="1200172" y="1408219"/>
                  <a:pt x="1201666" y="1409636"/>
                </a:cubicBezTo>
                <a:lnTo>
                  <a:pt x="1201666" y="1409636"/>
                </a:lnTo>
                <a:lnTo>
                  <a:pt x="1201666" y="1409636"/>
                </a:lnTo>
                <a:cubicBezTo>
                  <a:pt x="1203160" y="1411016"/>
                  <a:pt x="1204953" y="1411725"/>
                  <a:pt x="1207007" y="1411725"/>
                </a:cubicBezTo>
                <a:cubicBezTo>
                  <a:pt x="1208987" y="1411725"/>
                  <a:pt x="1210668" y="1411054"/>
                  <a:pt x="1212124" y="1409636"/>
                </a:cubicBezTo>
                <a:cubicBezTo>
                  <a:pt x="1213581" y="1408219"/>
                  <a:pt x="1214291" y="1406503"/>
                  <a:pt x="1214291" y="1404452"/>
                </a:cubicBezTo>
                <a:lnTo>
                  <a:pt x="1214291" y="1366555"/>
                </a:lnTo>
                <a:lnTo>
                  <a:pt x="1214291" y="1366480"/>
                </a:lnTo>
                <a:lnTo>
                  <a:pt x="1246860" y="1366480"/>
                </a:lnTo>
                <a:lnTo>
                  <a:pt x="1246860" y="1366480"/>
                </a:lnTo>
                <a:cubicBezTo>
                  <a:pt x="1248915" y="1366480"/>
                  <a:pt x="1250670" y="1365809"/>
                  <a:pt x="1252052" y="1364466"/>
                </a:cubicBezTo>
                <a:cubicBezTo>
                  <a:pt x="1253434" y="1363123"/>
                  <a:pt x="1254144" y="1361445"/>
                  <a:pt x="1254144" y="1359505"/>
                </a:cubicBezTo>
                <a:cubicBezTo>
                  <a:pt x="1254144" y="1357453"/>
                  <a:pt x="1253471" y="1355738"/>
                  <a:pt x="1252052" y="1354395"/>
                </a:cubicBezTo>
                <a:lnTo>
                  <a:pt x="1252052" y="1354395"/>
                </a:lnTo>
                <a:lnTo>
                  <a:pt x="1252052" y="1354395"/>
                </a:lnTo>
                <a:cubicBezTo>
                  <a:pt x="1250633" y="1353052"/>
                  <a:pt x="1248915" y="1352381"/>
                  <a:pt x="1246860" y="1352381"/>
                </a:cubicBezTo>
                <a:lnTo>
                  <a:pt x="1214216" y="1352381"/>
                </a:lnTo>
                <a:lnTo>
                  <a:pt x="1214216" y="1326382"/>
                </a:lnTo>
                <a:lnTo>
                  <a:pt x="1248691" y="1326382"/>
                </a:lnTo>
                <a:cubicBezTo>
                  <a:pt x="1250745" y="1326382"/>
                  <a:pt x="1252463" y="1325711"/>
                  <a:pt x="1253882" y="1324368"/>
                </a:cubicBezTo>
                <a:cubicBezTo>
                  <a:pt x="1255264" y="1323025"/>
                  <a:pt x="1255974" y="1321384"/>
                  <a:pt x="1255974" y="1319407"/>
                </a:cubicBezTo>
                <a:cubicBezTo>
                  <a:pt x="1255974" y="1317356"/>
                  <a:pt x="1255302" y="1315640"/>
                  <a:pt x="1253882" y="1314297"/>
                </a:cubicBezTo>
                <a:cubicBezTo>
                  <a:pt x="1252463" y="1312954"/>
                  <a:pt x="1250745" y="1312283"/>
                  <a:pt x="1248691" y="1312283"/>
                </a:cubicBezTo>
                <a:lnTo>
                  <a:pt x="1248691" y="1312283"/>
                </a:lnTo>
                <a:lnTo>
                  <a:pt x="1208501" y="1312283"/>
                </a:lnTo>
                <a:close/>
                <a:moveTo>
                  <a:pt x="1091107" y="1312283"/>
                </a:moveTo>
                <a:cubicBezTo>
                  <a:pt x="1088605" y="1312283"/>
                  <a:pt x="1086438" y="1313178"/>
                  <a:pt x="1084683" y="1314931"/>
                </a:cubicBezTo>
                <a:cubicBezTo>
                  <a:pt x="1082927" y="1316722"/>
                  <a:pt x="1082031" y="1318811"/>
                  <a:pt x="1082031" y="1321235"/>
                </a:cubicBezTo>
                <a:lnTo>
                  <a:pt x="1082031" y="1404452"/>
                </a:lnTo>
                <a:cubicBezTo>
                  <a:pt x="1082031" y="1406503"/>
                  <a:pt x="1082741" y="1408219"/>
                  <a:pt x="1084197" y="1409636"/>
                </a:cubicBezTo>
                <a:lnTo>
                  <a:pt x="1084197" y="1409636"/>
                </a:lnTo>
                <a:lnTo>
                  <a:pt x="1084197" y="1409636"/>
                </a:lnTo>
                <a:cubicBezTo>
                  <a:pt x="1085654" y="1411016"/>
                  <a:pt x="1087409" y="1411725"/>
                  <a:pt x="1089464" y="1411725"/>
                </a:cubicBezTo>
                <a:cubicBezTo>
                  <a:pt x="1091443" y="1411725"/>
                  <a:pt x="1093161" y="1411054"/>
                  <a:pt x="1094655" y="1409636"/>
                </a:cubicBezTo>
                <a:cubicBezTo>
                  <a:pt x="1096149" y="1408219"/>
                  <a:pt x="1096896" y="1406503"/>
                  <a:pt x="1096896" y="1404452"/>
                </a:cubicBezTo>
                <a:lnTo>
                  <a:pt x="1096896" y="1369203"/>
                </a:lnTo>
                <a:lnTo>
                  <a:pt x="1109521" y="1369203"/>
                </a:lnTo>
                <a:lnTo>
                  <a:pt x="1132828" y="1408219"/>
                </a:lnTo>
                <a:lnTo>
                  <a:pt x="1135204" y="1410592"/>
                </a:lnTo>
                <a:lnTo>
                  <a:pt x="1135405" y="1410793"/>
                </a:lnTo>
                <a:lnTo>
                  <a:pt x="1138165" y="1411482"/>
                </a:lnTo>
                <a:lnTo>
                  <a:pt x="1138991" y="1411688"/>
                </a:lnTo>
                <a:lnTo>
                  <a:pt x="1138991" y="1411688"/>
                </a:lnTo>
                <a:lnTo>
                  <a:pt x="1138991" y="1411688"/>
                </a:lnTo>
                <a:cubicBezTo>
                  <a:pt x="1140970" y="1411688"/>
                  <a:pt x="1142651" y="1410979"/>
                  <a:pt x="1144108" y="1409524"/>
                </a:cubicBezTo>
                <a:cubicBezTo>
                  <a:pt x="1145564" y="1408070"/>
                  <a:pt x="1146274" y="1406428"/>
                  <a:pt x="1146274" y="1404563"/>
                </a:cubicBezTo>
                <a:cubicBezTo>
                  <a:pt x="1146274" y="1403258"/>
                  <a:pt x="1145900" y="1402027"/>
                  <a:pt x="1145153" y="1400796"/>
                </a:cubicBezTo>
                <a:lnTo>
                  <a:pt x="1125694" y="1368196"/>
                </a:lnTo>
                <a:cubicBezTo>
                  <a:pt x="1130549" y="1366890"/>
                  <a:pt x="1134583" y="1364727"/>
                  <a:pt x="1137870" y="1361631"/>
                </a:cubicBezTo>
                <a:cubicBezTo>
                  <a:pt x="1143211" y="1356521"/>
                  <a:pt x="1145863" y="1349658"/>
                  <a:pt x="1145863" y="1341079"/>
                </a:cubicBezTo>
                <a:cubicBezTo>
                  <a:pt x="1145863" y="1332537"/>
                  <a:pt x="1143174" y="1325525"/>
                  <a:pt x="1137758" y="1320116"/>
                </a:cubicBezTo>
                <a:lnTo>
                  <a:pt x="1137758" y="1320116"/>
                </a:lnTo>
                <a:lnTo>
                  <a:pt x="1137758" y="1320116"/>
                </a:lnTo>
                <a:lnTo>
                  <a:pt x="1124408" y="1315035"/>
                </a:lnTo>
                <a:lnTo>
                  <a:pt x="1117178" y="1312283"/>
                </a:lnTo>
                <a:lnTo>
                  <a:pt x="1117178" y="1312283"/>
                </a:lnTo>
                <a:lnTo>
                  <a:pt x="1091107" y="1312283"/>
                </a:lnTo>
                <a:close/>
                <a:moveTo>
                  <a:pt x="866483" y="1312283"/>
                </a:moveTo>
                <a:cubicBezTo>
                  <a:pt x="863981" y="1312283"/>
                  <a:pt x="861814" y="1313178"/>
                  <a:pt x="860059" y="1314931"/>
                </a:cubicBezTo>
                <a:cubicBezTo>
                  <a:pt x="858303" y="1316722"/>
                  <a:pt x="857407" y="1318811"/>
                  <a:pt x="857407" y="1321235"/>
                </a:cubicBezTo>
                <a:lnTo>
                  <a:pt x="857407" y="1401393"/>
                </a:lnTo>
                <a:cubicBezTo>
                  <a:pt x="857407" y="1403929"/>
                  <a:pt x="858303" y="1406056"/>
                  <a:pt x="860134" y="1407771"/>
                </a:cubicBezTo>
                <a:lnTo>
                  <a:pt x="860134" y="1407771"/>
                </a:lnTo>
                <a:lnTo>
                  <a:pt x="860134" y="1407771"/>
                </a:lnTo>
                <a:cubicBezTo>
                  <a:pt x="861964" y="1409487"/>
                  <a:pt x="864093" y="1410345"/>
                  <a:pt x="866521" y="1410345"/>
                </a:cubicBezTo>
                <a:lnTo>
                  <a:pt x="866521" y="1410271"/>
                </a:lnTo>
                <a:lnTo>
                  <a:pt x="908092" y="1410271"/>
                </a:lnTo>
                <a:cubicBezTo>
                  <a:pt x="910071" y="1410271"/>
                  <a:pt x="911752" y="1409599"/>
                  <a:pt x="913209" y="1408256"/>
                </a:cubicBezTo>
                <a:cubicBezTo>
                  <a:pt x="914666" y="1406913"/>
                  <a:pt x="915375" y="1405198"/>
                  <a:pt x="915375" y="1403146"/>
                </a:cubicBezTo>
                <a:cubicBezTo>
                  <a:pt x="915375" y="1401207"/>
                  <a:pt x="914666" y="1399528"/>
                  <a:pt x="913209" y="1398185"/>
                </a:cubicBezTo>
                <a:lnTo>
                  <a:pt x="913209" y="1398185"/>
                </a:lnTo>
                <a:lnTo>
                  <a:pt x="913209" y="1398185"/>
                </a:lnTo>
                <a:cubicBezTo>
                  <a:pt x="911752" y="1396842"/>
                  <a:pt x="910034" y="1396171"/>
                  <a:pt x="908092" y="1396171"/>
                </a:cubicBezTo>
                <a:lnTo>
                  <a:pt x="872235" y="1396171"/>
                </a:lnTo>
                <a:lnTo>
                  <a:pt x="872235" y="1366517"/>
                </a:lnTo>
                <a:lnTo>
                  <a:pt x="905290" y="1366517"/>
                </a:lnTo>
                <a:cubicBezTo>
                  <a:pt x="907345" y="1366517"/>
                  <a:pt x="909100" y="1365846"/>
                  <a:pt x="910482" y="1364503"/>
                </a:cubicBezTo>
                <a:cubicBezTo>
                  <a:pt x="911864" y="1363160"/>
                  <a:pt x="912574" y="1361482"/>
                  <a:pt x="912574" y="1359542"/>
                </a:cubicBezTo>
                <a:cubicBezTo>
                  <a:pt x="912574" y="1357491"/>
                  <a:pt x="911902" y="1355775"/>
                  <a:pt x="910482" y="1354432"/>
                </a:cubicBezTo>
                <a:lnTo>
                  <a:pt x="910482" y="1354432"/>
                </a:lnTo>
                <a:lnTo>
                  <a:pt x="910482" y="1354432"/>
                </a:lnTo>
                <a:cubicBezTo>
                  <a:pt x="909063" y="1353089"/>
                  <a:pt x="907345" y="1352418"/>
                  <a:pt x="905290" y="1352418"/>
                </a:cubicBezTo>
                <a:lnTo>
                  <a:pt x="872235" y="1352418"/>
                </a:lnTo>
                <a:lnTo>
                  <a:pt x="872235" y="1326420"/>
                </a:lnTo>
                <a:lnTo>
                  <a:pt x="907121" y="1326420"/>
                </a:lnTo>
                <a:cubicBezTo>
                  <a:pt x="909175" y="1326420"/>
                  <a:pt x="910893" y="1325748"/>
                  <a:pt x="912312" y="1324443"/>
                </a:cubicBezTo>
                <a:cubicBezTo>
                  <a:pt x="913694" y="1323137"/>
                  <a:pt x="914404" y="1321533"/>
                  <a:pt x="914404" y="1319557"/>
                </a:cubicBezTo>
                <a:cubicBezTo>
                  <a:pt x="914404" y="1317505"/>
                  <a:pt x="913732" y="1315752"/>
                  <a:pt x="912312" y="1314372"/>
                </a:cubicBezTo>
                <a:lnTo>
                  <a:pt x="912312" y="1314372"/>
                </a:lnTo>
                <a:lnTo>
                  <a:pt x="912312" y="1314372"/>
                </a:lnTo>
                <a:lnTo>
                  <a:pt x="909049" y="1313059"/>
                </a:lnTo>
                <a:lnTo>
                  <a:pt x="907121" y="1312283"/>
                </a:lnTo>
                <a:lnTo>
                  <a:pt x="907121" y="1312283"/>
                </a:lnTo>
                <a:lnTo>
                  <a:pt x="866483" y="1312283"/>
                </a:lnTo>
                <a:close/>
                <a:moveTo>
                  <a:pt x="719135" y="1312283"/>
                </a:moveTo>
                <a:cubicBezTo>
                  <a:pt x="716632" y="1312283"/>
                  <a:pt x="714465" y="1313178"/>
                  <a:pt x="712710" y="1314931"/>
                </a:cubicBezTo>
                <a:cubicBezTo>
                  <a:pt x="710955" y="1316722"/>
                  <a:pt x="710058" y="1318811"/>
                  <a:pt x="710058" y="1321235"/>
                </a:cubicBezTo>
                <a:lnTo>
                  <a:pt x="710058" y="1401393"/>
                </a:lnTo>
                <a:cubicBezTo>
                  <a:pt x="710058" y="1403929"/>
                  <a:pt x="710955" y="1406056"/>
                  <a:pt x="712785" y="1407771"/>
                </a:cubicBezTo>
                <a:lnTo>
                  <a:pt x="712785" y="1407771"/>
                </a:lnTo>
                <a:lnTo>
                  <a:pt x="712785" y="1407771"/>
                </a:lnTo>
                <a:cubicBezTo>
                  <a:pt x="714615" y="1409487"/>
                  <a:pt x="716744" y="1410345"/>
                  <a:pt x="719171" y="1410345"/>
                </a:cubicBezTo>
                <a:lnTo>
                  <a:pt x="719171" y="1410271"/>
                </a:lnTo>
                <a:lnTo>
                  <a:pt x="760743" y="1410271"/>
                </a:lnTo>
                <a:cubicBezTo>
                  <a:pt x="762723" y="1410271"/>
                  <a:pt x="764403" y="1409599"/>
                  <a:pt x="765860" y="1408256"/>
                </a:cubicBezTo>
                <a:cubicBezTo>
                  <a:pt x="767316" y="1406913"/>
                  <a:pt x="768026" y="1405198"/>
                  <a:pt x="768026" y="1403146"/>
                </a:cubicBezTo>
                <a:cubicBezTo>
                  <a:pt x="768026" y="1401207"/>
                  <a:pt x="767316" y="1399528"/>
                  <a:pt x="765860" y="1398185"/>
                </a:cubicBezTo>
                <a:lnTo>
                  <a:pt x="765860" y="1398185"/>
                </a:lnTo>
                <a:lnTo>
                  <a:pt x="765860" y="1398185"/>
                </a:lnTo>
                <a:cubicBezTo>
                  <a:pt x="764403" y="1396842"/>
                  <a:pt x="762723" y="1396171"/>
                  <a:pt x="760743" y="1396171"/>
                </a:cubicBezTo>
                <a:lnTo>
                  <a:pt x="724886" y="1396171"/>
                </a:lnTo>
                <a:lnTo>
                  <a:pt x="724886" y="1366517"/>
                </a:lnTo>
                <a:lnTo>
                  <a:pt x="757941" y="1366517"/>
                </a:lnTo>
                <a:cubicBezTo>
                  <a:pt x="759996" y="1366517"/>
                  <a:pt x="761751" y="1365846"/>
                  <a:pt x="763134" y="1364503"/>
                </a:cubicBezTo>
                <a:cubicBezTo>
                  <a:pt x="764515" y="1363160"/>
                  <a:pt x="765225" y="1361482"/>
                  <a:pt x="765225" y="1359542"/>
                </a:cubicBezTo>
                <a:cubicBezTo>
                  <a:pt x="765225" y="1357491"/>
                  <a:pt x="764553" y="1355775"/>
                  <a:pt x="763134" y="1354432"/>
                </a:cubicBezTo>
                <a:lnTo>
                  <a:pt x="763134" y="1354432"/>
                </a:lnTo>
                <a:lnTo>
                  <a:pt x="763134" y="1354432"/>
                </a:lnTo>
                <a:cubicBezTo>
                  <a:pt x="761714" y="1353089"/>
                  <a:pt x="759996" y="1352418"/>
                  <a:pt x="757941" y="1352418"/>
                </a:cubicBezTo>
                <a:lnTo>
                  <a:pt x="724886" y="1352418"/>
                </a:lnTo>
                <a:lnTo>
                  <a:pt x="724886" y="1326420"/>
                </a:lnTo>
                <a:lnTo>
                  <a:pt x="759772" y="1326420"/>
                </a:lnTo>
                <a:cubicBezTo>
                  <a:pt x="761826" y="1326420"/>
                  <a:pt x="763544" y="1325748"/>
                  <a:pt x="764964" y="1324443"/>
                </a:cubicBezTo>
                <a:cubicBezTo>
                  <a:pt x="766345" y="1323137"/>
                  <a:pt x="767055" y="1321533"/>
                  <a:pt x="767055" y="1319557"/>
                </a:cubicBezTo>
                <a:cubicBezTo>
                  <a:pt x="767055" y="1317505"/>
                  <a:pt x="766383" y="1315752"/>
                  <a:pt x="764964" y="1314372"/>
                </a:cubicBezTo>
                <a:lnTo>
                  <a:pt x="764964" y="1314372"/>
                </a:lnTo>
                <a:lnTo>
                  <a:pt x="764964" y="1314372"/>
                </a:lnTo>
                <a:lnTo>
                  <a:pt x="761700" y="1313059"/>
                </a:lnTo>
                <a:lnTo>
                  <a:pt x="759772" y="1312283"/>
                </a:lnTo>
                <a:lnTo>
                  <a:pt x="759772" y="1312283"/>
                </a:lnTo>
                <a:lnTo>
                  <a:pt x="719135" y="1312283"/>
                </a:lnTo>
                <a:close/>
                <a:moveTo>
                  <a:pt x="1269307" y="1310903"/>
                </a:moveTo>
                <a:cubicBezTo>
                  <a:pt x="1267253" y="1310903"/>
                  <a:pt x="1265534" y="1311649"/>
                  <a:pt x="1264190" y="1313141"/>
                </a:cubicBezTo>
                <a:cubicBezTo>
                  <a:pt x="1262845" y="1314633"/>
                  <a:pt x="1262173" y="1316312"/>
                  <a:pt x="1262173" y="1318177"/>
                </a:cubicBezTo>
                <a:cubicBezTo>
                  <a:pt x="1262173" y="1319594"/>
                  <a:pt x="1262509" y="1320788"/>
                  <a:pt x="1263144" y="1321832"/>
                </a:cubicBezTo>
                <a:lnTo>
                  <a:pt x="1290186" y="1367413"/>
                </a:lnTo>
                <a:lnTo>
                  <a:pt x="1290148" y="1367413"/>
                </a:lnTo>
                <a:lnTo>
                  <a:pt x="1290148" y="1404490"/>
                </a:lnTo>
                <a:cubicBezTo>
                  <a:pt x="1290148" y="1406541"/>
                  <a:pt x="1290821" y="1408294"/>
                  <a:pt x="1292240" y="1409674"/>
                </a:cubicBezTo>
                <a:lnTo>
                  <a:pt x="1294168" y="1410450"/>
                </a:lnTo>
                <a:lnTo>
                  <a:pt x="1297432" y="1411763"/>
                </a:lnTo>
                <a:cubicBezTo>
                  <a:pt x="1299486" y="1411763"/>
                  <a:pt x="1301242" y="1411092"/>
                  <a:pt x="1302623" y="1409674"/>
                </a:cubicBezTo>
                <a:cubicBezTo>
                  <a:pt x="1304005" y="1408257"/>
                  <a:pt x="1304715" y="1406541"/>
                  <a:pt x="1304715" y="1404490"/>
                </a:cubicBezTo>
                <a:lnTo>
                  <a:pt x="1304715" y="1367413"/>
                </a:lnTo>
                <a:lnTo>
                  <a:pt x="1331757" y="1321832"/>
                </a:lnTo>
                <a:cubicBezTo>
                  <a:pt x="1332392" y="1320788"/>
                  <a:pt x="1332728" y="1319594"/>
                  <a:pt x="1332728" y="1318177"/>
                </a:cubicBezTo>
                <a:cubicBezTo>
                  <a:pt x="1332728" y="1316125"/>
                  <a:pt x="1332018" y="1314372"/>
                  <a:pt x="1330562" y="1312992"/>
                </a:cubicBezTo>
                <a:lnTo>
                  <a:pt x="1330562" y="1312992"/>
                </a:lnTo>
                <a:lnTo>
                  <a:pt x="1330562" y="1312992"/>
                </a:lnTo>
                <a:cubicBezTo>
                  <a:pt x="1329105" y="1311612"/>
                  <a:pt x="1327462" y="1310903"/>
                  <a:pt x="1325594" y="1310903"/>
                </a:cubicBezTo>
                <a:cubicBezTo>
                  <a:pt x="1324249" y="1310903"/>
                  <a:pt x="1323054" y="1311201"/>
                  <a:pt x="1321934" y="1311798"/>
                </a:cubicBezTo>
                <a:cubicBezTo>
                  <a:pt x="1320813" y="1312395"/>
                  <a:pt x="1319917" y="1313253"/>
                  <a:pt x="1319282" y="1314372"/>
                </a:cubicBezTo>
                <a:lnTo>
                  <a:pt x="1297432" y="1352679"/>
                </a:lnTo>
                <a:lnTo>
                  <a:pt x="1275582" y="1314372"/>
                </a:lnTo>
                <a:lnTo>
                  <a:pt x="1275582" y="1314372"/>
                </a:lnTo>
                <a:lnTo>
                  <a:pt x="1275582" y="1314372"/>
                </a:lnTo>
                <a:lnTo>
                  <a:pt x="1275030" y="1313836"/>
                </a:lnTo>
                <a:lnTo>
                  <a:pt x="1272930" y="1311798"/>
                </a:lnTo>
                <a:lnTo>
                  <a:pt x="1272930" y="1311798"/>
                </a:lnTo>
                <a:lnTo>
                  <a:pt x="1272930" y="1311798"/>
                </a:lnTo>
                <a:cubicBezTo>
                  <a:pt x="1271809" y="1311201"/>
                  <a:pt x="1270614" y="1310903"/>
                  <a:pt x="1269307" y="1310903"/>
                </a:cubicBezTo>
                <a:close/>
                <a:moveTo>
                  <a:pt x="965948" y="1310903"/>
                </a:moveTo>
                <a:cubicBezTo>
                  <a:pt x="960532" y="1310903"/>
                  <a:pt x="955601" y="1311761"/>
                  <a:pt x="951157" y="1313477"/>
                </a:cubicBezTo>
                <a:cubicBezTo>
                  <a:pt x="946712" y="1315193"/>
                  <a:pt x="942902" y="1317654"/>
                  <a:pt x="939727" y="1320825"/>
                </a:cubicBezTo>
                <a:cubicBezTo>
                  <a:pt x="936553" y="1324033"/>
                  <a:pt x="934087" y="1327837"/>
                  <a:pt x="932369" y="1332313"/>
                </a:cubicBezTo>
                <a:cubicBezTo>
                  <a:pt x="930651" y="1336789"/>
                  <a:pt x="929792" y="1341713"/>
                  <a:pt x="929792" y="1347122"/>
                </a:cubicBezTo>
                <a:lnTo>
                  <a:pt x="929792" y="1347122"/>
                </a:lnTo>
                <a:lnTo>
                  <a:pt x="929792" y="1347122"/>
                </a:lnTo>
                <a:lnTo>
                  <a:pt x="929829" y="1347122"/>
                </a:lnTo>
                <a:lnTo>
                  <a:pt x="929829" y="1375395"/>
                </a:lnTo>
                <a:cubicBezTo>
                  <a:pt x="929829" y="1380804"/>
                  <a:pt x="930689" y="1385765"/>
                  <a:pt x="932407" y="1390241"/>
                </a:cubicBezTo>
                <a:cubicBezTo>
                  <a:pt x="934125" y="1394717"/>
                  <a:pt x="936590" y="1398559"/>
                  <a:pt x="939765" y="1401729"/>
                </a:cubicBezTo>
                <a:lnTo>
                  <a:pt x="946547" y="1406090"/>
                </a:lnTo>
                <a:lnTo>
                  <a:pt x="951194" y="1409077"/>
                </a:lnTo>
                <a:cubicBezTo>
                  <a:pt x="955639" y="1410793"/>
                  <a:pt x="960569" y="1411651"/>
                  <a:pt x="965985" y="1411651"/>
                </a:cubicBezTo>
                <a:cubicBezTo>
                  <a:pt x="973567" y="1411651"/>
                  <a:pt x="980738" y="1409488"/>
                  <a:pt x="987574" y="1405086"/>
                </a:cubicBezTo>
                <a:cubicBezTo>
                  <a:pt x="989815" y="1403594"/>
                  <a:pt x="990935" y="1401543"/>
                  <a:pt x="990935" y="1398932"/>
                </a:cubicBezTo>
                <a:cubicBezTo>
                  <a:pt x="990935" y="1396880"/>
                  <a:pt x="990225" y="1395202"/>
                  <a:pt x="988769" y="1393896"/>
                </a:cubicBezTo>
                <a:lnTo>
                  <a:pt x="988769" y="1393896"/>
                </a:lnTo>
                <a:lnTo>
                  <a:pt x="988769" y="1393896"/>
                </a:lnTo>
                <a:cubicBezTo>
                  <a:pt x="987312" y="1392591"/>
                  <a:pt x="985669" y="1391957"/>
                  <a:pt x="983801" y="1391957"/>
                </a:cubicBezTo>
                <a:cubicBezTo>
                  <a:pt x="982307" y="1391957"/>
                  <a:pt x="980925" y="1392404"/>
                  <a:pt x="979730" y="1393225"/>
                </a:cubicBezTo>
                <a:cubicBezTo>
                  <a:pt x="977489" y="1394642"/>
                  <a:pt x="975248" y="1395761"/>
                  <a:pt x="973007" y="1396656"/>
                </a:cubicBezTo>
                <a:lnTo>
                  <a:pt x="965985" y="1397999"/>
                </a:lnTo>
                <a:lnTo>
                  <a:pt x="960305" y="1395782"/>
                </a:lnTo>
                <a:lnTo>
                  <a:pt x="950223" y="1391845"/>
                </a:lnTo>
                <a:lnTo>
                  <a:pt x="944695" y="1375470"/>
                </a:lnTo>
                <a:lnTo>
                  <a:pt x="944695" y="1347084"/>
                </a:lnTo>
                <a:cubicBezTo>
                  <a:pt x="944695" y="1340258"/>
                  <a:pt x="946525" y="1334813"/>
                  <a:pt x="950223" y="1330710"/>
                </a:cubicBezTo>
                <a:cubicBezTo>
                  <a:pt x="953920" y="1326606"/>
                  <a:pt x="959150" y="1324555"/>
                  <a:pt x="965985" y="1324555"/>
                </a:cubicBezTo>
                <a:cubicBezTo>
                  <a:pt x="968413" y="1324555"/>
                  <a:pt x="970766" y="1325003"/>
                  <a:pt x="973044" y="1325823"/>
                </a:cubicBezTo>
                <a:cubicBezTo>
                  <a:pt x="975322" y="1326681"/>
                  <a:pt x="977601" y="1327763"/>
                  <a:pt x="979842" y="1329180"/>
                </a:cubicBezTo>
                <a:cubicBezTo>
                  <a:pt x="981149" y="1329926"/>
                  <a:pt x="982382" y="1330299"/>
                  <a:pt x="983614" y="1330299"/>
                </a:cubicBezTo>
                <a:cubicBezTo>
                  <a:pt x="985669" y="1330299"/>
                  <a:pt x="987387" y="1329628"/>
                  <a:pt x="988806" y="1328285"/>
                </a:cubicBezTo>
                <a:cubicBezTo>
                  <a:pt x="990188" y="1326942"/>
                  <a:pt x="990898" y="1325338"/>
                  <a:pt x="990898" y="1323473"/>
                </a:cubicBezTo>
                <a:cubicBezTo>
                  <a:pt x="990898" y="1320974"/>
                  <a:pt x="989777" y="1318960"/>
                  <a:pt x="987536" y="1317468"/>
                </a:cubicBezTo>
                <a:cubicBezTo>
                  <a:pt x="980701" y="1313104"/>
                  <a:pt x="973530" y="1310903"/>
                  <a:pt x="965948" y="1310903"/>
                </a:cubicBezTo>
                <a:lnTo>
                  <a:pt x="965948" y="1310903"/>
                </a:lnTo>
                <a:close/>
                <a:moveTo>
                  <a:pt x="1901876" y="1310866"/>
                </a:moveTo>
                <a:cubicBezTo>
                  <a:pt x="1899859" y="1310866"/>
                  <a:pt x="1898066" y="1311575"/>
                  <a:pt x="1896572" y="1313029"/>
                </a:cubicBezTo>
                <a:cubicBezTo>
                  <a:pt x="1895078" y="1314484"/>
                  <a:pt x="1894331" y="1316237"/>
                  <a:pt x="1894331" y="1318289"/>
                </a:cubicBezTo>
                <a:lnTo>
                  <a:pt x="1894331" y="1376887"/>
                </a:lnTo>
                <a:cubicBezTo>
                  <a:pt x="1894331" y="1382146"/>
                  <a:pt x="1895153" y="1386884"/>
                  <a:pt x="1896833" y="1391173"/>
                </a:cubicBezTo>
                <a:cubicBezTo>
                  <a:pt x="1898514" y="1395463"/>
                  <a:pt x="1900867" y="1399118"/>
                  <a:pt x="1903893" y="1402139"/>
                </a:cubicBezTo>
                <a:cubicBezTo>
                  <a:pt x="1906918" y="1405161"/>
                  <a:pt x="1910578" y="1407510"/>
                  <a:pt x="1914874" y="1409189"/>
                </a:cubicBezTo>
                <a:cubicBezTo>
                  <a:pt x="1919206" y="1410868"/>
                  <a:pt x="1923913" y="1411688"/>
                  <a:pt x="1929179" y="1411688"/>
                </a:cubicBezTo>
                <a:lnTo>
                  <a:pt x="1929179" y="1411688"/>
                </a:lnTo>
                <a:lnTo>
                  <a:pt x="1929179" y="1411688"/>
                </a:lnTo>
                <a:cubicBezTo>
                  <a:pt x="1934445" y="1411688"/>
                  <a:pt x="1939189" y="1410868"/>
                  <a:pt x="1943484" y="1409189"/>
                </a:cubicBezTo>
                <a:cubicBezTo>
                  <a:pt x="1947780" y="1407510"/>
                  <a:pt x="1951440" y="1405161"/>
                  <a:pt x="1954465" y="1402139"/>
                </a:cubicBezTo>
                <a:cubicBezTo>
                  <a:pt x="1957491" y="1399118"/>
                  <a:pt x="1959844" y="1395463"/>
                  <a:pt x="1961524" y="1391173"/>
                </a:cubicBezTo>
                <a:cubicBezTo>
                  <a:pt x="1963168" y="1386884"/>
                  <a:pt x="1964027" y="1382109"/>
                  <a:pt x="1964027" y="1376887"/>
                </a:cubicBezTo>
                <a:lnTo>
                  <a:pt x="1964027" y="1318289"/>
                </a:lnTo>
                <a:cubicBezTo>
                  <a:pt x="1964027" y="1316237"/>
                  <a:pt x="1963280" y="1314484"/>
                  <a:pt x="1961786" y="1313029"/>
                </a:cubicBezTo>
                <a:lnTo>
                  <a:pt x="1961786" y="1313029"/>
                </a:lnTo>
                <a:lnTo>
                  <a:pt x="1961786" y="1313029"/>
                </a:lnTo>
                <a:cubicBezTo>
                  <a:pt x="1960292" y="1311575"/>
                  <a:pt x="1958536" y="1310866"/>
                  <a:pt x="1956594" y="1310866"/>
                </a:cubicBezTo>
                <a:cubicBezTo>
                  <a:pt x="1954540" y="1310866"/>
                  <a:pt x="1952784" y="1311575"/>
                  <a:pt x="1951328" y="1313029"/>
                </a:cubicBezTo>
                <a:cubicBezTo>
                  <a:pt x="1949871" y="1314484"/>
                  <a:pt x="1949161" y="1316237"/>
                  <a:pt x="1949161" y="1318289"/>
                </a:cubicBezTo>
                <a:lnTo>
                  <a:pt x="1949161" y="1318289"/>
                </a:lnTo>
                <a:lnTo>
                  <a:pt x="1949236" y="1318289"/>
                </a:lnTo>
                <a:lnTo>
                  <a:pt x="1949236" y="1377745"/>
                </a:lnTo>
                <a:cubicBezTo>
                  <a:pt x="1949236" y="1384161"/>
                  <a:pt x="1947481" y="1389159"/>
                  <a:pt x="1944044" y="1392702"/>
                </a:cubicBezTo>
                <a:lnTo>
                  <a:pt x="1929179" y="1397999"/>
                </a:lnTo>
                <a:lnTo>
                  <a:pt x="1924290" y="1396253"/>
                </a:lnTo>
                <a:lnTo>
                  <a:pt x="1914351" y="1392702"/>
                </a:lnTo>
                <a:lnTo>
                  <a:pt x="1909159" y="1377745"/>
                </a:lnTo>
                <a:lnTo>
                  <a:pt x="1909159" y="1318289"/>
                </a:lnTo>
                <a:cubicBezTo>
                  <a:pt x="1909159" y="1316237"/>
                  <a:pt x="1908449" y="1314484"/>
                  <a:pt x="1906993" y="1313029"/>
                </a:cubicBezTo>
                <a:lnTo>
                  <a:pt x="1906993" y="1313029"/>
                </a:lnTo>
                <a:lnTo>
                  <a:pt x="1906993" y="1313029"/>
                </a:lnTo>
                <a:cubicBezTo>
                  <a:pt x="1905536" y="1311575"/>
                  <a:pt x="1903855" y="1310866"/>
                  <a:pt x="1901876" y="1310866"/>
                </a:cubicBezTo>
                <a:close/>
                <a:moveTo>
                  <a:pt x="1737758" y="1310866"/>
                </a:moveTo>
                <a:cubicBezTo>
                  <a:pt x="1735741" y="1310866"/>
                  <a:pt x="1733948" y="1311575"/>
                  <a:pt x="1732454" y="1313029"/>
                </a:cubicBezTo>
                <a:cubicBezTo>
                  <a:pt x="1730960" y="1314484"/>
                  <a:pt x="1730213" y="1316237"/>
                  <a:pt x="1730213" y="1318289"/>
                </a:cubicBezTo>
                <a:lnTo>
                  <a:pt x="1730213" y="1376887"/>
                </a:lnTo>
                <a:cubicBezTo>
                  <a:pt x="1730213" y="1382146"/>
                  <a:pt x="1731035" y="1386884"/>
                  <a:pt x="1732715" y="1391173"/>
                </a:cubicBezTo>
                <a:cubicBezTo>
                  <a:pt x="1734396" y="1395463"/>
                  <a:pt x="1736749" y="1399118"/>
                  <a:pt x="1739775" y="1402139"/>
                </a:cubicBezTo>
                <a:cubicBezTo>
                  <a:pt x="1742800" y="1405161"/>
                  <a:pt x="1746460" y="1407510"/>
                  <a:pt x="1750756" y="1409189"/>
                </a:cubicBezTo>
                <a:cubicBezTo>
                  <a:pt x="1755088" y="1410868"/>
                  <a:pt x="1759795" y="1411688"/>
                  <a:pt x="1765061" y="1411688"/>
                </a:cubicBezTo>
                <a:lnTo>
                  <a:pt x="1765061" y="1411688"/>
                </a:lnTo>
                <a:lnTo>
                  <a:pt x="1765061" y="1411688"/>
                </a:lnTo>
                <a:cubicBezTo>
                  <a:pt x="1770327" y="1411688"/>
                  <a:pt x="1775071" y="1410868"/>
                  <a:pt x="1779366" y="1409189"/>
                </a:cubicBezTo>
                <a:cubicBezTo>
                  <a:pt x="1783662" y="1407510"/>
                  <a:pt x="1787322" y="1405161"/>
                  <a:pt x="1790347" y="1402139"/>
                </a:cubicBezTo>
                <a:cubicBezTo>
                  <a:pt x="1793373" y="1399118"/>
                  <a:pt x="1795726" y="1395463"/>
                  <a:pt x="1797406" y="1391173"/>
                </a:cubicBezTo>
                <a:cubicBezTo>
                  <a:pt x="1799050" y="1386884"/>
                  <a:pt x="1799909" y="1382109"/>
                  <a:pt x="1799909" y="1376887"/>
                </a:cubicBezTo>
                <a:lnTo>
                  <a:pt x="1799909" y="1318289"/>
                </a:lnTo>
                <a:lnTo>
                  <a:pt x="1798089" y="1314016"/>
                </a:lnTo>
                <a:lnTo>
                  <a:pt x="1797668" y="1313029"/>
                </a:lnTo>
                <a:cubicBezTo>
                  <a:pt x="1796174" y="1311575"/>
                  <a:pt x="1794418" y="1310866"/>
                  <a:pt x="1792476" y="1310866"/>
                </a:cubicBezTo>
                <a:cubicBezTo>
                  <a:pt x="1790422" y="1310866"/>
                  <a:pt x="1788666" y="1311575"/>
                  <a:pt x="1787210" y="1313029"/>
                </a:cubicBezTo>
                <a:cubicBezTo>
                  <a:pt x="1785753" y="1314484"/>
                  <a:pt x="1785043" y="1316237"/>
                  <a:pt x="1785043" y="1318289"/>
                </a:cubicBezTo>
                <a:lnTo>
                  <a:pt x="1785043" y="1318289"/>
                </a:lnTo>
                <a:lnTo>
                  <a:pt x="1785118" y="1318289"/>
                </a:lnTo>
                <a:lnTo>
                  <a:pt x="1785118" y="1377745"/>
                </a:lnTo>
                <a:cubicBezTo>
                  <a:pt x="1785118" y="1384161"/>
                  <a:pt x="1783363" y="1389159"/>
                  <a:pt x="1779926" y="1392702"/>
                </a:cubicBezTo>
                <a:lnTo>
                  <a:pt x="1765061" y="1397999"/>
                </a:lnTo>
                <a:lnTo>
                  <a:pt x="1757768" y="1395394"/>
                </a:lnTo>
                <a:lnTo>
                  <a:pt x="1750234" y="1392702"/>
                </a:lnTo>
                <a:lnTo>
                  <a:pt x="1745041" y="1377745"/>
                </a:lnTo>
                <a:lnTo>
                  <a:pt x="1745041" y="1318289"/>
                </a:lnTo>
                <a:cubicBezTo>
                  <a:pt x="1745041" y="1316237"/>
                  <a:pt x="1744331" y="1314484"/>
                  <a:pt x="1742875" y="1313029"/>
                </a:cubicBezTo>
                <a:lnTo>
                  <a:pt x="1742875" y="1313029"/>
                </a:lnTo>
                <a:lnTo>
                  <a:pt x="1742875" y="1313029"/>
                </a:lnTo>
                <a:cubicBezTo>
                  <a:pt x="1741418" y="1311575"/>
                  <a:pt x="1739737" y="1310866"/>
                  <a:pt x="1737758" y="1310866"/>
                </a:cubicBezTo>
                <a:close/>
                <a:moveTo>
                  <a:pt x="1466816" y="1310866"/>
                </a:moveTo>
                <a:cubicBezTo>
                  <a:pt x="1464761" y="1310866"/>
                  <a:pt x="1463006" y="1311575"/>
                  <a:pt x="1461549" y="1313029"/>
                </a:cubicBezTo>
                <a:cubicBezTo>
                  <a:pt x="1460093" y="1314484"/>
                  <a:pt x="1459383" y="1316237"/>
                  <a:pt x="1459383" y="1318289"/>
                </a:cubicBezTo>
                <a:lnTo>
                  <a:pt x="1459383" y="1404303"/>
                </a:lnTo>
                <a:cubicBezTo>
                  <a:pt x="1459383" y="1406355"/>
                  <a:pt x="1460130" y="1408108"/>
                  <a:pt x="1461624" y="1409563"/>
                </a:cubicBezTo>
                <a:lnTo>
                  <a:pt x="1461624" y="1409563"/>
                </a:lnTo>
                <a:lnTo>
                  <a:pt x="1461624" y="1409563"/>
                </a:lnTo>
                <a:cubicBezTo>
                  <a:pt x="1463081" y="1411017"/>
                  <a:pt x="1464873" y="1411726"/>
                  <a:pt x="1466928" y="1411726"/>
                </a:cubicBezTo>
                <a:cubicBezTo>
                  <a:pt x="1468907" y="1411726"/>
                  <a:pt x="1470588" y="1411017"/>
                  <a:pt x="1472045" y="1409563"/>
                </a:cubicBezTo>
                <a:cubicBezTo>
                  <a:pt x="1473501" y="1408108"/>
                  <a:pt x="1474211" y="1406355"/>
                  <a:pt x="1474211" y="1404303"/>
                </a:cubicBezTo>
                <a:lnTo>
                  <a:pt x="1474211" y="1366555"/>
                </a:lnTo>
                <a:lnTo>
                  <a:pt x="1510628" y="1366555"/>
                </a:lnTo>
                <a:lnTo>
                  <a:pt x="1510703" y="1366555"/>
                </a:lnTo>
                <a:lnTo>
                  <a:pt x="1510703" y="1404303"/>
                </a:lnTo>
                <a:lnTo>
                  <a:pt x="1510703" y="1404303"/>
                </a:lnTo>
                <a:lnTo>
                  <a:pt x="1511544" y="1406276"/>
                </a:lnTo>
                <a:lnTo>
                  <a:pt x="1512944" y="1409563"/>
                </a:lnTo>
                <a:lnTo>
                  <a:pt x="1512944" y="1409563"/>
                </a:lnTo>
                <a:lnTo>
                  <a:pt x="1512944" y="1409563"/>
                </a:lnTo>
                <a:cubicBezTo>
                  <a:pt x="1514401" y="1411017"/>
                  <a:pt x="1516193" y="1411726"/>
                  <a:pt x="1518248" y="1411726"/>
                </a:cubicBezTo>
                <a:cubicBezTo>
                  <a:pt x="1520302" y="1411726"/>
                  <a:pt x="1522020" y="1411017"/>
                  <a:pt x="1523439" y="1409563"/>
                </a:cubicBezTo>
                <a:cubicBezTo>
                  <a:pt x="1524821" y="1408108"/>
                  <a:pt x="1525531" y="1406355"/>
                  <a:pt x="1525531" y="1404303"/>
                </a:cubicBezTo>
                <a:lnTo>
                  <a:pt x="1525531" y="1318289"/>
                </a:lnTo>
                <a:cubicBezTo>
                  <a:pt x="1525531" y="1316237"/>
                  <a:pt x="1524821" y="1314484"/>
                  <a:pt x="1523365" y="1313029"/>
                </a:cubicBezTo>
                <a:lnTo>
                  <a:pt x="1523365" y="1313029"/>
                </a:lnTo>
                <a:lnTo>
                  <a:pt x="1523365" y="1313029"/>
                </a:lnTo>
                <a:cubicBezTo>
                  <a:pt x="1521908" y="1311575"/>
                  <a:pt x="1520152" y="1310866"/>
                  <a:pt x="1518098" y="1310866"/>
                </a:cubicBezTo>
                <a:cubicBezTo>
                  <a:pt x="1516044" y="1310866"/>
                  <a:pt x="1514288" y="1311575"/>
                  <a:pt x="1512832" y="1313029"/>
                </a:cubicBezTo>
                <a:cubicBezTo>
                  <a:pt x="1511375" y="1314484"/>
                  <a:pt x="1510665" y="1316237"/>
                  <a:pt x="1510665" y="1318289"/>
                </a:cubicBezTo>
                <a:lnTo>
                  <a:pt x="1510665" y="1352419"/>
                </a:lnTo>
                <a:lnTo>
                  <a:pt x="1474248" y="1352419"/>
                </a:lnTo>
                <a:lnTo>
                  <a:pt x="1474248" y="1318289"/>
                </a:lnTo>
                <a:cubicBezTo>
                  <a:pt x="1474248" y="1316237"/>
                  <a:pt x="1473501" y="1314484"/>
                  <a:pt x="1472007" y="1313029"/>
                </a:cubicBezTo>
                <a:lnTo>
                  <a:pt x="1472007" y="1313029"/>
                </a:lnTo>
                <a:lnTo>
                  <a:pt x="1472007" y="1313029"/>
                </a:lnTo>
                <a:cubicBezTo>
                  <a:pt x="1470513" y="1311575"/>
                  <a:pt x="1468795" y="1310866"/>
                  <a:pt x="1466816" y="1310866"/>
                </a:cubicBezTo>
                <a:close/>
                <a:moveTo>
                  <a:pt x="1170028" y="1310866"/>
                </a:moveTo>
                <a:cubicBezTo>
                  <a:pt x="1167974" y="1310866"/>
                  <a:pt x="1166219" y="1311575"/>
                  <a:pt x="1164762" y="1313029"/>
                </a:cubicBezTo>
                <a:cubicBezTo>
                  <a:pt x="1163306" y="1314484"/>
                  <a:pt x="1162596" y="1316237"/>
                  <a:pt x="1162596" y="1318289"/>
                </a:cubicBezTo>
                <a:lnTo>
                  <a:pt x="1162596" y="1404303"/>
                </a:lnTo>
                <a:cubicBezTo>
                  <a:pt x="1162596" y="1406355"/>
                  <a:pt x="1163306" y="1408108"/>
                  <a:pt x="1164762" y="1409563"/>
                </a:cubicBezTo>
                <a:lnTo>
                  <a:pt x="1164762" y="1409563"/>
                </a:lnTo>
                <a:lnTo>
                  <a:pt x="1164762" y="1409563"/>
                </a:lnTo>
                <a:cubicBezTo>
                  <a:pt x="1166219" y="1411017"/>
                  <a:pt x="1167974" y="1411726"/>
                  <a:pt x="1170028" y="1411726"/>
                </a:cubicBezTo>
                <a:cubicBezTo>
                  <a:pt x="1172008" y="1411726"/>
                  <a:pt x="1173726" y="1411017"/>
                  <a:pt x="1175220" y="1409563"/>
                </a:cubicBezTo>
                <a:cubicBezTo>
                  <a:pt x="1176714" y="1408108"/>
                  <a:pt x="1177461" y="1406355"/>
                  <a:pt x="1177461" y="1404303"/>
                </a:cubicBezTo>
                <a:lnTo>
                  <a:pt x="1177461" y="1318289"/>
                </a:lnTo>
                <a:cubicBezTo>
                  <a:pt x="1177461" y="1316237"/>
                  <a:pt x="1176714" y="1314484"/>
                  <a:pt x="1175220" y="1313029"/>
                </a:cubicBezTo>
                <a:lnTo>
                  <a:pt x="1175220" y="1313029"/>
                </a:lnTo>
                <a:lnTo>
                  <a:pt x="1175220" y="1313029"/>
                </a:lnTo>
                <a:cubicBezTo>
                  <a:pt x="1173726" y="1311575"/>
                  <a:pt x="1172008" y="1310866"/>
                  <a:pt x="1170028" y="1310866"/>
                </a:cubicBezTo>
                <a:close/>
                <a:moveTo>
                  <a:pt x="792453" y="1310866"/>
                </a:moveTo>
                <a:cubicBezTo>
                  <a:pt x="790473" y="1310866"/>
                  <a:pt x="788755" y="1311575"/>
                  <a:pt x="787261" y="1313029"/>
                </a:cubicBezTo>
                <a:cubicBezTo>
                  <a:pt x="785767" y="1314484"/>
                  <a:pt x="785020" y="1316237"/>
                  <a:pt x="785020" y="1318289"/>
                </a:cubicBezTo>
                <a:lnTo>
                  <a:pt x="785020" y="1401245"/>
                </a:lnTo>
                <a:cubicBezTo>
                  <a:pt x="785020" y="1403669"/>
                  <a:pt x="785879" y="1405795"/>
                  <a:pt x="787672" y="1407623"/>
                </a:cubicBezTo>
                <a:lnTo>
                  <a:pt x="787672" y="1407623"/>
                </a:lnTo>
                <a:lnTo>
                  <a:pt x="787672" y="1407623"/>
                </a:lnTo>
                <a:lnTo>
                  <a:pt x="791583" y="1409281"/>
                </a:lnTo>
                <a:lnTo>
                  <a:pt x="794096" y="1410346"/>
                </a:lnTo>
                <a:lnTo>
                  <a:pt x="794096" y="1410346"/>
                </a:lnTo>
                <a:lnTo>
                  <a:pt x="794096" y="1410346"/>
                </a:lnTo>
                <a:lnTo>
                  <a:pt x="794096" y="1410272"/>
                </a:lnTo>
                <a:lnTo>
                  <a:pt x="835891" y="1410272"/>
                </a:lnTo>
                <a:lnTo>
                  <a:pt x="835891" y="1410272"/>
                </a:lnTo>
                <a:cubicBezTo>
                  <a:pt x="837946" y="1410272"/>
                  <a:pt x="839664" y="1409600"/>
                  <a:pt x="841008" y="1408257"/>
                </a:cubicBezTo>
                <a:cubicBezTo>
                  <a:pt x="842353" y="1406914"/>
                  <a:pt x="843025" y="1405199"/>
                  <a:pt x="843025" y="1403147"/>
                </a:cubicBezTo>
                <a:cubicBezTo>
                  <a:pt x="843025" y="1401208"/>
                  <a:pt x="842353" y="1399529"/>
                  <a:pt x="840934" y="1398186"/>
                </a:cubicBezTo>
                <a:cubicBezTo>
                  <a:pt x="839514" y="1396843"/>
                  <a:pt x="837796" y="1396172"/>
                  <a:pt x="835742" y="1396172"/>
                </a:cubicBezTo>
                <a:lnTo>
                  <a:pt x="799886" y="1396172"/>
                </a:lnTo>
                <a:lnTo>
                  <a:pt x="799886" y="1318401"/>
                </a:lnTo>
                <a:cubicBezTo>
                  <a:pt x="799886" y="1316387"/>
                  <a:pt x="799176" y="1314596"/>
                  <a:pt x="797719" y="1313104"/>
                </a:cubicBezTo>
                <a:cubicBezTo>
                  <a:pt x="796263" y="1311612"/>
                  <a:pt x="794507" y="1310866"/>
                  <a:pt x="792453" y="1310866"/>
                </a:cubicBezTo>
                <a:close/>
                <a:moveTo>
                  <a:pt x="1118780" y="1119715"/>
                </a:moveTo>
                <a:lnTo>
                  <a:pt x="1118780" y="1119715"/>
                </a:lnTo>
                <a:lnTo>
                  <a:pt x="1118780" y="1119715"/>
                </a:lnTo>
                <a:lnTo>
                  <a:pt x="1118780" y="1119715"/>
                </a:lnTo>
                <a:close/>
                <a:moveTo>
                  <a:pt x="1118776" y="1119680"/>
                </a:moveTo>
                <a:lnTo>
                  <a:pt x="1118780" y="1119715"/>
                </a:lnTo>
                <a:lnTo>
                  <a:pt x="1118776" y="1119715"/>
                </a:lnTo>
                <a:close/>
                <a:moveTo>
                  <a:pt x="1587155" y="1114083"/>
                </a:moveTo>
                <a:lnTo>
                  <a:pt x="1635076" y="1114083"/>
                </a:lnTo>
                <a:lnTo>
                  <a:pt x="1635076" y="1169363"/>
                </a:lnTo>
                <a:cubicBezTo>
                  <a:pt x="1620211" y="1173093"/>
                  <a:pt x="1602992" y="1175406"/>
                  <a:pt x="1587155" y="1175406"/>
                </a:cubicBezTo>
                <a:lnTo>
                  <a:pt x="1563386" y="1171645"/>
                </a:lnTo>
                <a:lnTo>
                  <a:pt x="1559769" y="1169132"/>
                </a:lnTo>
                <a:lnTo>
                  <a:pt x="1550570" y="1162742"/>
                </a:lnTo>
                <a:lnTo>
                  <a:pt x="1544351" y="1143812"/>
                </a:lnTo>
                <a:cubicBezTo>
                  <a:pt x="1544351" y="1135941"/>
                  <a:pt x="1546667" y="1114083"/>
                  <a:pt x="1587155" y="1114083"/>
                </a:cubicBezTo>
                <a:close/>
                <a:moveTo>
                  <a:pt x="1163896" y="1018817"/>
                </a:moveTo>
                <a:lnTo>
                  <a:pt x="1197862" y="1032702"/>
                </a:lnTo>
                <a:lnTo>
                  <a:pt x="1206562" y="1050384"/>
                </a:lnTo>
                <a:cubicBezTo>
                  <a:pt x="1208511" y="1057507"/>
                  <a:pt x="1209501" y="1065872"/>
                  <a:pt x="1209501" y="1075514"/>
                </a:cubicBezTo>
                <a:lnTo>
                  <a:pt x="1118739" y="1075514"/>
                </a:lnTo>
                <a:cubicBezTo>
                  <a:pt x="1118739" y="1036460"/>
                  <a:pt x="1134575" y="1018817"/>
                  <a:pt x="1163896" y="1018817"/>
                </a:cubicBezTo>
                <a:close/>
                <a:moveTo>
                  <a:pt x="2047204" y="974690"/>
                </a:moveTo>
                <a:cubicBezTo>
                  <a:pt x="2000665" y="974690"/>
                  <a:pt x="1966676" y="1003971"/>
                  <a:pt x="1966676" y="1044853"/>
                </a:cubicBezTo>
                <a:lnTo>
                  <a:pt x="1966676" y="1044853"/>
                </a:lnTo>
                <a:lnTo>
                  <a:pt x="1966676" y="1044853"/>
                </a:lnTo>
                <a:lnTo>
                  <a:pt x="1968855" y="1051846"/>
                </a:lnTo>
                <a:lnTo>
                  <a:pt x="1979585" y="1086285"/>
                </a:lnTo>
                <a:lnTo>
                  <a:pt x="1986775" y="1091319"/>
                </a:lnTo>
                <a:lnTo>
                  <a:pt x="2011347" y="1108525"/>
                </a:lnTo>
                <a:lnTo>
                  <a:pt x="2049557" y="1122513"/>
                </a:lnTo>
                <a:lnTo>
                  <a:pt x="2071608" y="1132748"/>
                </a:lnTo>
                <a:lnTo>
                  <a:pt x="2076904" y="1143528"/>
                </a:lnTo>
                <a:lnTo>
                  <a:pt x="2080745" y="1151346"/>
                </a:lnTo>
                <a:lnTo>
                  <a:pt x="2072127" y="1169363"/>
                </a:lnTo>
                <a:cubicBezTo>
                  <a:pt x="2066421" y="1173428"/>
                  <a:pt x="2057924" y="1175517"/>
                  <a:pt x="2046756" y="1175517"/>
                </a:cubicBezTo>
                <a:cubicBezTo>
                  <a:pt x="2026288" y="1175517"/>
                  <a:pt x="2010899" y="1171302"/>
                  <a:pt x="1998349" y="1164812"/>
                </a:cubicBezTo>
                <a:cubicBezTo>
                  <a:pt x="1995062" y="1163394"/>
                  <a:pt x="1990879" y="1162014"/>
                  <a:pt x="1987630" y="1162014"/>
                </a:cubicBezTo>
                <a:cubicBezTo>
                  <a:pt x="1974594" y="1162014"/>
                  <a:pt x="1964360" y="1173167"/>
                  <a:pt x="1964360" y="1185253"/>
                </a:cubicBezTo>
                <a:cubicBezTo>
                  <a:pt x="1964360" y="1194541"/>
                  <a:pt x="1969925" y="1202448"/>
                  <a:pt x="1978777" y="1206626"/>
                </a:cubicBezTo>
                <a:lnTo>
                  <a:pt x="1978777" y="1206626"/>
                </a:lnTo>
                <a:lnTo>
                  <a:pt x="1978777" y="1206626"/>
                </a:lnTo>
                <a:cubicBezTo>
                  <a:pt x="1987387" y="1210580"/>
                  <a:pt x="1997276" y="1213835"/>
                  <a:pt x="2008444" y="1216101"/>
                </a:cubicBezTo>
                <a:lnTo>
                  <a:pt x="2039244" y="1219023"/>
                </a:lnTo>
                <a:lnTo>
                  <a:pt x="2045785" y="1219644"/>
                </a:lnTo>
                <a:lnTo>
                  <a:pt x="2045785" y="1219644"/>
                </a:lnTo>
                <a:lnTo>
                  <a:pt x="2045785" y="1219644"/>
                </a:lnTo>
                <a:cubicBezTo>
                  <a:pt x="2095574" y="1219644"/>
                  <a:pt x="2128629" y="1187565"/>
                  <a:pt x="2128629" y="1146684"/>
                </a:cubicBezTo>
                <a:cubicBezTo>
                  <a:pt x="2128629" y="1129731"/>
                  <a:pt x="2123970" y="1116023"/>
                  <a:pt x="2115473" y="1105275"/>
                </a:cubicBezTo>
                <a:lnTo>
                  <a:pt x="2112090" y="1103065"/>
                </a:lnTo>
                <a:lnTo>
                  <a:pt x="2079289" y="1081631"/>
                </a:lnTo>
                <a:lnTo>
                  <a:pt x="2044240" y="1070193"/>
                </a:lnTo>
                <a:lnTo>
                  <a:pt x="2033683" y="1066748"/>
                </a:lnTo>
                <a:lnTo>
                  <a:pt x="2026213" y="1062172"/>
                </a:lnTo>
                <a:lnTo>
                  <a:pt x="2020471" y="1058654"/>
                </a:lnTo>
                <a:lnTo>
                  <a:pt x="2014597" y="1043957"/>
                </a:lnTo>
                <a:cubicBezTo>
                  <a:pt x="2014597" y="1036050"/>
                  <a:pt x="2017735" y="1029774"/>
                  <a:pt x="2023258" y="1025475"/>
                </a:cubicBezTo>
                <a:lnTo>
                  <a:pt x="2046233" y="1018854"/>
                </a:lnTo>
                <a:lnTo>
                  <a:pt x="2063379" y="1022309"/>
                </a:lnTo>
                <a:lnTo>
                  <a:pt x="2092324" y="1028142"/>
                </a:lnTo>
                <a:lnTo>
                  <a:pt x="2097315" y="1029176"/>
                </a:lnTo>
                <a:lnTo>
                  <a:pt x="2103492" y="1030455"/>
                </a:lnTo>
                <a:lnTo>
                  <a:pt x="2103492" y="1030455"/>
                </a:lnTo>
                <a:lnTo>
                  <a:pt x="2103493" y="1030455"/>
                </a:lnTo>
                <a:cubicBezTo>
                  <a:pt x="2116043" y="1030455"/>
                  <a:pt x="2125828" y="1020234"/>
                  <a:pt x="2125828" y="1008149"/>
                </a:cubicBezTo>
                <a:cubicBezTo>
                  <a:pt x="2125828" y="998376"/>
                  <a:pt x="2119778" y="990021"/>
                  <a:pt x="2110477" y="986291"/>
                </a:cubicBezTo>
                <a:lnTo>
                  <a:pt x="2110477" y="986291"/>
                </a:lnTo>
                <a:lnTo>
                  <a:pt x="2110477" y="986291"/>
                </a:lnTo>
                <a:cubicBezTo>
                  <a:pt x="2095125" y="979353"/>
                  <a:pt x="2078840" y="974690"/>
                  <a:pt x="2047204" y="974690"/>
                </a:cubicBezTo>
                <a:close/>
                <a:moveTo>
                  <a:pt x="1829485" y="974690"/>
                </a:moveTo>
                <a:cubicBezTo>
                  <a:pt x="1804348" y="974690"/>
                  <a:pt x="1779697" y="978868"/>
                  <a:pt x="1756875" y="986775"/>
                </a:cubicBezTo>
                <a:cubicBezTo>
                  <a:pt x="1744325" y="990953"/>
                  <a:pt x="1736407" y="1002106"/>
                  <a:pt x="1736407" y="1015124"/>
                </a:cubicBezTo>
                <a:lnTo>
                  <a:pt x="1736407" y="1195436"/>
                </a:lnTo>
                <a:cubicBezTo>
                  <a:pt x="1736407" y="1202169"/>
                  <a:pt x="1739087" y="1208212"/>
                  <a:pt x="1743453" y="1212571"/>
                </a:cubicBezTo>
                <a:lnTo>
                  <a:pt x="1743453" y="1212571"/>
                </a:lnTo>
                <a:lnTo>
                  <a:pt x="1743453" y="1212572"/>
                </a:lnTo>
                <a:cubicBezTo>
                  <a:pt x="1747818" y="1216931"/>
                  <a:pt x="1753869" y="1219607"/>
                  <a:pt x="1760610" y="1219607"/>
                </a:cubicBezTo>
                <a:cubicBezTo>
                  <a:pt x="1773608" y="1219607"/>
                  <a:pt x="1784328" y="1208902"/>
                  <a:pt x="1784328" y="1195436"/>
                </a:cubicBezTo>
                <a:lnTo>
                  <a:pt x="1784328" y="1024860"/>
                </a:lnTo>
                <a:cubicBezTo>
                  <a:pt x="1798784" y="1021129"/>
                  <a:pt x="1814134" y="1018817"/>
                  <a:pt x="1829485" y="1018817"/>
                </a:cubicBezTo>
                <a:lnTo>
                  <a:pt x="1863101" y="1030735"/>
                </a:lnTo>
                <a:lnTo>
                  <a:pt x="1875090" y="1063913"/>
                </a:lnTo>
                <a:lnTo>
                  <a:pt x="1875090" y="1063913"/>
                </a:lnTo>
                <a:lnTo>
                  <a:pt x="1875128" y="1063913"/>
                </a:lnTo>
                <a:lnTo>
                  <a:pt x="1875128" y="1195436"/>
                </a:lnTo>
                <a:cubicBezTo>
                  <a:pt x="1875128" y="1202169"/>
                  <a:pt x="1877687" y="1208212"/>
                  <a:pt x="1881931" y="1212571"/>
                </a:cubicBezTo>
                <a:lnTo>
                  <a:pt x="1881931" y="1212571"/>
                </a:lnTo>
                <a:lnTo>
                  <a:pt x="1881931" y="1212572"/>
                </a:lnTo>
                <a:cubicBezTo>
                  <a:pt x="1886175" y="1216931"/>
                  <a:pt x="1892104" y="1219607"/>
                  <a:pt x="1898846" y="1219607"/>
                </a:cubicBezTo>
                <a:cubicBezTo>
                  <a:pt x="1912329" y="1219607"/>
                  <a:pt x="1923049" y="1208902"/>
                  <a:pt x="1923049" y="1195436"/>
                </a:cubicBezTo>
                <a:lnTo>
                  <a:pt x="1923049" y="1067644"/>
                </a:lnTo>
                <a:cubicBezTo>
                  <a:pt x="1923049" y="1054160"/>
                  <a:pt x="1920724" y="1041617"/>
                  <a:pt x="1916303" y="1030352"/>
                </a:cubicBezTo>
                <a:lnTo>
                  <a:pt x="1903807" y="1011195"/>
                </a:lnTo>
                <a:lnTo>
                  <a:pt x="1896978" y="1000726"/>
                </a:lnTo>
                <a:lnTo>
                  <a:pt x="1872364" y="984615"/>
                </a:lnTo>
                <a:lnTo>
                  <a:pt x="1867238" y="981260"/>
                </a:lnTo>
                <a:lnTo>
                  <a:pt x="1867238" y="981260"/>
                </a:lnTo>
                <a:lnTo>
                  <a:pt x="1867238" y="981260"/>
                </a:lnTo>
                <a:cubicBezTo>
                  <a:pt x="1855892" y="976900"/>
                  <a:pt x="1843212" y="974690"/>
                  <a:pt x="1829485" y="974690"/>
                </a:cubicBezTo>
                <a:close/>
                <a:moveTo>
                  <a:pt x="1602544" y="974690"/>
                </a:moveTo>
                <a:cubicBezTo>
                  <a:pt x="1569003" y="974690"/>
                  <a:pt x="1547152" y="978868"/>
                  <a:pt x="1522015" y="993266"/>
                </a:cubicBezTo>
                <a:cubicBezTo>
                  <a:pt x="1514097" y="997891"/>
                  <a:pt x="1510362" y="1006284"/>
                  <a:pt x="1510362" y="1014639"/>
                </a:cubicBezTo>
                <a:cubicBezTo>
                  <a:pt x="1510362" y="1020458"/>
                  <a:pt x="1512930" y="1025690"/>
                  <a:pt x="1517067" y="1029466"/>
                </a:cubicBezTo>
                <a:lnTo>
                  <a:pt x="1517067" y="1029466"/>
                </a:lnTo>
                <a:lnTo>
                  <a:pt x="1517067" y="1029466"/>
                </a:lnTo>
                <a:cubicBezTo>
                  <a:pt x="1521203" y="1033243"/>
                  <a:pt x="1526908" y="1035565"/>
                  <a:pt x="1533183" y="1035565"/>
                </a:cubicBezTo>
                <a:cubicBezTo>
                  <a:pt x="1537366" y="1035565"/>
                  <a:pt x="1542483" y="1033700"/>
                  <a:pt x="1546219" y="1031387"/>
                </a:cubicBezTo>
                <a:cubicBezTo>
                  <a:pt x="1554362" y="1026520"/>
                  <a:pt x="1561458" y="1023386"/>
                  <a:pt x="1569255" y="1021470"/>
                </a:cubicBezTo>
                <a:lnTo>
                  <a:pt x="1596493" y="1018854"/>
                </a:lnTo>
                <a:lnTo>
                  <a:pt x="1624879" y="1028958"/>
                </a:lnTo>
                <a:cubicBezTo>
                  <a:pt x="1631509" y="1035229"/>
                  <a:pt x="1635113" y="1043939"/>
                  <a:pt x="1635113" y="1053693"/>
                </a:cubicBezTo>
                <a:lnTo>
                  <a:pt x="1635113" y="1069956"/>
                </a:lnTo>
                <a:lnTo>
                  <a:pt x="1587192" y="1069956"/>
                </a:lnTo>
                <a:cubicBezTo>
                  <a:pt x="1558806" y="1069956"/>
                  <a:pt x="1536470" y="1076931"/>
                  <a:pt x="1520633" y="1090397"/>
                </a:cubicBezTo>
                <a:cubicBezTo>
                  <a:pt x="1504797" y="1103415"/>
                  <a:pt x="1496430" y="1121058"/>
                  <a:pt x="1496430" y="1143849"/>
                </a:cubicBezTo>
                <a:cubicBezTo>
                  <a:pt x="1496430" y="1166640"/>
                  <a:pt x="1504797" y="1185701"/>
                  <a:pt x="1520633" y="1199166"/>
                </a:cubicBezTo>
                <a:lnTo>
                  <a:pt x="1520633" y="1199166"/>
                </a:lnTo>
                <a:lnTo>
                  <a:pt x="1520633" y="1199166"/>
                </a:lnTo>
                <a:cubicBezTo>
                  <a:pt x="1536470" y="1212632"/>
                  <a:pt x="1558806" y="1219607"/>
                  <a:pt x="1587192" y="1219607"/>
                </a:cubicBezTo>
                <a:cubicBezTo>
                  <a:pt x="1613226" y="1219607"/>
                  <a:pt x="1639745" y="1215429"/>
                  <a:pt x="1662567" y="1207522"/>
                </a:cubicBezTo>
                <a:cubicBezTo>
                  <a:pt x="1674668" y="1203344"/>
                  <a:pt x="1683035" y="1192191"/>
                  <a:pt x="1683035" y="1179173"/>
                </a:cubicBezTo>
                <a:lnTo>
                  <a:pt x="1683072" y="1179173"/>
                </a:lnTo>
                <a:lnTo>
                  <a:pt x="1683072" y="1053693"/>
                </a:lnTo>
                <a:cubicBezTo>
                  <a:pt x="1683072" y="1033010"/>
                  <a:pt x="1675966" y="1013259"/>
                  <a:pt x="1662347" y="998679"/>
                </a:cubicBezTo>
                <a:lnTo>
                  <a:pt x="1656870" y="994890"/>
                </a:lnTo>
                <a:lnTo>
                  <a:pt x="1637108" y="981217"/>
                </a:lnTo>
                <a:cubicBezTo>
                  <a:pt x="1627116" y="977042"/>
                  <a:pt x="1615570" y="974690"/>
                  <a:pt x="1602544" y="974690"/>
                </a:cubicBezTo>
                <a:close/>
                <a:moveTo>
                  <a:pt x="1311281" y="974690"/>
                </a:moveTo>
                <a:cubicBezTo>
                  <a:pt x="1297798" y="974690"/>
                  <a:pt x="1287078" y="986328"/>
                  <a:pt x="1287078" y="998861"/>
                </a:cubicBezTo>
                <a:cubicBezTo>
                  <a:pt x="1287078" y="1003486"/>
                  <a:pt x="1288460" y="1008149"/>
                  <a:pt x="1291261" y="1012326"/>
                </a:cubicBezTo>
                <a:lnTo>
                  <a:pt x="1350836" y="1095992"/>
                </a:lnTo>
                <a:lnTo>
                  <a:pt x="1289879" y="1181970"/>
                </a:lnTo>
                <a:cubicBezTo>
                  <a:pt x="1287078" y="1186148"/>
                  <a:pt x="1285696" y="1190773"/>
                  <a:pt x="1285696" y="1195436"/>
                </a:cubicBezTo>
                <a:cubicBezTo>
                  <a:pt x="1285696" y="1202169"/>
                  <a:pt x="1288609" y="1208212"/>
                  <a:pt x="1293091" y="1212571"/>
                </a:cubicBezTo>
                <a:lnTo>
                  <a:pt x="1293092" y="1212571"/>
                </a:lnTo>
                <a:lnTo>
                  <a:pt x="1293092" y="1212572"/>
                </a:lnTo>
                <a:cubicBezTo>
                  <a:pt x="1297574" y="1216931"/>
                  <a:pt x="1303624" y="1219607"/>
                  <a:pt x="1309899" y="1219607"/>
                </a:cubicBezTo>
                <a:cubicBezTo>
                  <a:pt x="1317332" y="1219607"/>
                  <a:pt x="1324765" y="1215877"/>
                  <a:pt x="1329434" y="1209387"/>
                </a:cubicBezTo>
                <a:lnTo>
                  <a:pt x="1378774" y="1136874"/>
                </a:lnTo>
                <a:lnTo>
                  <a:pt x="1414806" y="1189868"/>
                </a:lnTo>
                <a:lnTo>
                  <a:pt x="1428077" y="1209387"/>
                </a:lnTo>
                <a:cubicBezTo>
                  <a:pt x="1432708" y="1216362"/>
                  <a:pt x="1440179" y="1219607"/>
                  <a:pt x="1447612" y="1219607"/>
                </a:cubicBezTo>
                <a:cubicBezTo>
                  <a:pt x="1461095" y="1219607"/>
                  <a:pt x="1472263" y="1208454"/>
                  <a:pt x="1472263" y="1195436"/>
                </a:cubicBezTo>
                <a:cubicBezTo>
                  <a:pt x="1472263" y="1190811"/>
                  <a:pt x="1470844" y="1186148"/>
                  <a:pt x="1467594" y="1181970"/>
                </a:cubicBezTo>
                <a:lnTo>
                  <a:pt x="1406638" y="1095992"/>
                </a:lnTo>
                <a:lnTo>
                  <a:pt x="1466212" y="1012326"/>
                </a:lnTo>
                <a:cubicBezTo>
                  <a:pt x="1469013" y="1008149"/>
                  <a:pt x="1470395" y="1003523"/>
                  <a:pt x="1470395" y="998861"/>
                </a:cubicBezTo>
                <a:cubicBezTo>
                  <a:pt x="1470395" y="992128"/>
                  <a:pt x="1467725" y="986085"/>
                  <a:pt x="1463425" y="981726"/>
                </a:cubicBezTo>
                <a:lnTo>
                  <a:pt x="1463425" y="981726"/>
                </a:lnTo>
                <a:lnTo>
                  <a:pt x="1463425" y="981726"/>
                </a:lnTo>
                <a:cubicBezTo>
                  <a:pt x="1459125" y="977366"/>
                  <a:pt x="1453196" y="974690"/>
                  <a:pt x="1446678" y="974690"/>
                </a:cubicBezTo>
                <a:cubicBezTo>
                  <a:pt x="1439208" y="974690"/>
                  <a:pt x="1431327" y="977935"/>
                  <a:pt x="1426658" y="984910"/>
                </a:cubicBezTo>
                <a:lnTo>
                  <a:pt x="1378737" y="1055073"/>
                </a:lnTo>
                <a:lnTo>
                  <a:pt x="1330816" y="984910"/>
                </a:lnTo>
                <a:lnTo>
                  <a:pt x="1330816" y="984910"/>
                </a:lnTo>
                <a:lnTo>
                  <a:pt x="1330816" y="984910"/>
                </a:lnTo>
                <a:cubicBezTo>
                  <a:pt x="1326184" y="978420"/>
                  <a:pt x="1318714" y="974690"/>
                  <a:pt x="1311281" y="974690"/>
                </a:cubicBezTo>
                <a:close/>
                <a:moveTo>
                  <a:pt x="1163933" y="974690"/>
                </a:moveTo>
                <a:cubicBezTo>
                  <a:pt x="1136929" y="974690"/>
                  <a:pt x="1113659" y="983530"/>
                  <a:pt x="1096440" y="1000726"/>
                </a:cubicBezTo>
                <a:cubicBezTo>
                  <a:pt x="1079707" y="1017437"/>
                  <a:pt x="1070855" y="1040675"/>
                  <a:pt x="1070855" y="1067643"/>
                </a:cubicBezTo>
                <a:lnTo>
                  <a:pt x="1070855" y="1126206"/>
                </a:lnTo>
                <a:cubicBezTo>
                  <a:pt x="1070855" y="1153622"/>
                  <a:pt x="1079670" y="1176860"/>
                  <a:pt x="1096440" y="1193608"/>
                </a:cubicBezTo>
                <a:cubicBezTo>
                  <a:pt x="1113659" y="1210804"/>
                  <a:pt x="1136929" y="1219644"/>
                  <a:pt x="1163933" y="1219644"/>
                </a:cubicBezTo>
                <a:lnTo>
                  <a:pt x="1163933" y="1219644"/>
                </a:lnTo>
                <a:lnTo>
                  <a:pt x="1163933" y="1219644"/>
                </a:lnTo>
                <a:cubicBezTo>
                  <a:pt x="1188622" y="1219644"/>
                  <a:pt x="1212340" y="1214534"/>
                  <a:pt x="1234676" y="1203828"/>
                </a:cubicBezTo>
                <a:cubicBezTo>
                  <a:pt x="1243042" y="1199651"/>
                  <a:pt x="1246777" y="1191743"/>
                  <a:pt x="1246777" y="1182903"/>
                </a:cubicBezTo>
                <a:cubicBezTo>
                  <a:pt x="1246777" y="1176860"/>
                  <a:pt x="1243985" y="1171396"/>
                  <a:pt x="1239737" y="1167442"/>
                </a:cubicBezTo>
                <a:lnTo>
                  <a:pt x="1239737" y="1167441"/>
                </a:lnTo>
                <a:lnTo>
                  <a:pt x="1239737" y="1167441"/>
                </a:lnTo>
                <a:cubicBezTo>
                  <a:pt x="1235488" y="1163487"/>
                  <a:pt x="1229783" y="1161044"/>
                  <a:pt x="1223956" y="1161044"/>
                </a:cubicBezTo>
                <a:cubicBezTo>
                  <a:pt x="1220669" y="1161044"/>
                  <a:pt x="1217420" y="1161977"/>
                  <a:pt x="1214170" y="1163357"/>
                </a:cubicBezTo>
                <a:cubicBezTo>
                  <a:pt x="1198333" y="1170332"/>
                  <a:pt x="1181563" y="1175443"/>
                  <a:pt x="1163896" y="1175443"/>
                </a:cubicBezTo>
                <a:lnTo>
                  <a:pt x="1143031" y="1171368"/>
                </a:lnTo>
                <a:lnTo>
                  <a:pt x="1140288" y="1169214"/>
                </a:lnTo>
                <a:lnTo>
                  <a:pt x="1128076" y="1159627"/>
                </a:lnTo>
                <a:lnTo>
                  <a:pt x="1125445" y="1153557"/>
                </a:lnTo>
                <a:lnTo>
                  <a:pt x="1121157" y="1143667"/>
                </a:lnTo>
                <a:lnTo>
                  <a:pt x="1118780" y="1119715"/>
                </a:lnTo>
                <a:lnTo>
                  <a:pt x="1227243" y="1119715"/>
                </a:lnTo>
                <a:cubicBezTo>
                  <a:pt x="1244013" y="1119715"/>
                  <a:pt x="1257498" y="1106250"/>
                  <a:pt x="1257498" y="1089502"/>
                </a:cubicBezTo>
                <a:lnTo>
                  <a:pt x="1257498" y="1067643"/>
                </a:lnTo>
                <a:cubicBezTo>
                  <a:pt x="1257498" y="1040675"/>
                  <a:pt x="1248197" y="1017474"/>
                  <a:pt x="1231426" y="1000726"/>
                </a:cubicBezTo>
                <a:cubicBezTo>
                  <a:pt x="1223041" y="992128"/>
                  <a:pt x="1213031" y="985619"/>
                  <a:pt x="1201686" y="981260"/>
                </a:cubicBezTo>
                <a:lnTo>
                  <a:pt x="1201686" y="981260"/>
                </a:lnTo>
                <a:lnTo>
                  <a:pt x="1201686" y="981260"/>
                </a:lnTo>
                <a:cubicBezTo>
                  <a:pt x="1190340" y="976900"/>
                  <a:pt x="1177660" y="974690"/>
                  <a:pt x="1163933" y="974690"/>
                </a:cubicBezTo>
                <a:close/>
                <a:moveTo>
                  <a:pt x="1105887" y="718126"/>
                </a:moveTo>
                <a:cubicBezTo>
                  <a:pt x="1040224" y="718126"/>
                  <a:pt x="1005638" y="753935"/>
                  <a:pt x="988867" y="776949"/>
                </a:cubicBezTo>
                <a:cubicBezTo>
                  <a:pt x="972993" y="798733"/>
                  <a:pt x="963020" y="821412"/>
                  <a:pt x="955475" y="852819"/>
                </a:cubicBezTo>
                <a:cubicBezTo>
                  <a:pt x="948267" y="882808"/>
                  <a:pt x="947109" y="920333"/>
                  <a:pt x="945876" y="950248"/>
                </a:cubicBezTo>
                <a:cubicBezTo>
                  <a:pt x="943131" y="1016014"/>
                  <a:pt x="948193" y="1125502"/>
                  <a:pt x="927757" y="1151847"/>
                </a:cubicBezTo>
                <a:lnTo>
                  <a:pt x="917341" y="1157677"/>
                </a:lnTo>
                <a:lnTo>
                  <a:pt x="905870" y="1153520"/>
                </a:lnTo>
                <a:cubicBezTo>
                  <a:pt x="895458" y="1145853"/>
                  <a:pt x="888329" y="1129599"/>
                  <a:pt x="885443" y="1122241"/>
                </a:cubicBezTo>
                <a:cubicBezTo>
                  <a:pt x="885051" y="1121243"/>
                  <a:pt x="883963" y="1118196"/>
                  <a:pt x="882307" y="1113100"/>
                </a:cubicBezTo>
                <a:lnTo>
                  <a:pt x="880141" y="1106007"/>
                </a:lnTo>
                <a:lnTo>
                  <a:pt x="875760" y="1091660"/>
                </a:lnTo>
                <a:lnTo>
                  <a:pt x="869280" y="1067879"/>
                </a:lnTo>
                <a:lnTo>
                  <a:pt x="866566" y="1057917"/>
                </a:lnTo>
                <a:lnTo>
                  <a:pt x="864276" y="1048397"/>
                </a:lnTo>
                <a:lnTo>
                  <a:pt x="855488" y="1011869"/>
                </a:lnTo>
                <a:cubicBezTo>
                  <a:pt x="853042" y="1001033"/>
                  <a:pt x="849760" y="986381"/>
                  <a:pt x="846107" y="970131"/>
                </a:cubicBezTo>
                <a:lnTo>
                  <a:pt x="835768" y="924409"/>
                </a:lnTo>
                <a:lnTo>
                  <a:pt x="834502" y="918808"/>
                </a:lnTo>
                <a:lnTo>
                  <a:pt x="833115" y="912829"/>
                </a:lnTo>
                <a:lnTo>
                  <a:pt x="823464" y="871214"/>
                </a:lnTo>
                <a:lnTo>
                  <a:pt x="819614" y="855376"/>
                </a:lnTo>
                <a:lnTo>
                  <a:pt x="819030" y="852974"/>
                </a:lnTo>
                <a:cubicBezTo>
                  <a:pt x="817730" y="847789"/>
                  <a:pt x="816629" y="843592"/>
                  <a:pt x="815784" y="840659"/>
                </a:cubicBezTo>
                <a:lnTo>
                  <a:pt x="814309" y="836021"/>
                </a:lnTo>
                <a:lnTo>
                  <a:pt x="807222" y="813742"/>
                </a:lnTo>
                <a:cubicBezTo>
                  <a:pt x="802954" y="802108"/>
                  <a:pt x="797165" y="788718"/>
                  <a:pt x="789526" y="776278"/>
                </a:cubicBezTo>
                <a:cubicBezTo>
                  <a:pt x="779516" y="759978"/>
                  <a:pt x="765967" y="747715"/>
                  <a:pt x="751214" y="739527"/>
                </a:cubicBezTo>
                <a:lnTo>
                  <a:pt x="751214" y="739527"/>
                </a:lnTo>
                <a:lnTo>
                  <a:pt x="751214" y="739527"/>
                </a:lnTo>
                <a:cubicBezTo>
                  <a:pt x="736460" y="731340"/>
                  <a:pt x="720502" y="727227"/>
                  <a:pt x="705674" y="727227"/>
                </a:cubicBezTo>
                <a:cubicBezTo>
                  <a:pt x="676877" y="727227"/>
                  <a:pt x="650283" y="747034"/>
                  <a:pt x="640497" y="756658"/>
                </a:cubicBezTo>
                <a:cubicBezTo>
                  <a:pt x="610766" y="785939"/>
                  <a:pt x="601055" y="828648"/>
                  <a:pt x="597917" y="845620"/>
                </a:cubicBezTo>
                <a:cubicBezTo>
                  <a:pt x="594556" y="863934"/>
                  <a:pt x="590372" y="902242"/>
                  <a:pt x="590372" y="902242"/>
                </a:cubicBezTo>
                <a:cubicBezTo>
                  <a:pt x="584396" y="947861"/>
                  <a:pt x="574424" y="1026938"/>
                  <a:pt x="572182" y="1043537"/>
                </a:cubicBezTo>
                <a:cubicBezTo>
                  <a:pt x="560529" y="1128844"/>
                  <a:pt x="536251" y="1142570"/>
                  <a:pt x="512832" y="1150180"/>
                </a:cubicBezTo>
                <a:cubicBezTo>
                  <a:pt x="507342" y="1151970"/>
                  <a:pt x="496771" y="1152791"/>
                  <a:pt x="493148" y="1152791"/>
                </a:cubicBezTo>
                <a:cubicBezTo>
                  <a:pt x="477909" y="1152791"/>
                  <a:pt x="465845" y="1148389"/>
                  <a:pt x="465845" y="1148389"/>
                </a:cubicBezTo>
                <a:cubicBezTo>
                  <a:pt x="464202" y="1147718"/>
                  <a:pt x="461102" y="1146524"/>
                  <a:pt x="457516" y="1146524"/>
                </a:cubicBezTo>
                <a:cubicBezTo>
                  <a:pt x="455424" y="1146524"/>
                  <a:pt x="453445" y="1146934"/>
                  <a:pt x="451614" y="1147718"/>
                </a:cubicBezTo>
                <a:cubicBezTo>
                  <a:pt x="446684" y="1149881"/>
                  <a:pt x="444443" y="1152828"/>
                  <a:pt x="443659" y="1154208"/>
                </a:cubicBezTo>
                <a:cubicBezTo>
                  <a:pt x="434134" y="1168867"/>
                  <a:pt x="433387" y="1184571"/>
                  <a:pt x="433387" y="1189047"/>
                </a:cubicBezTo>
                <a:cubicBezTo>
                  <a:pt x="433387" y="1199789"/>
                  <a:pt x="439961" y="1203408"/>
                  <a:pt x="441978" y="1204265"/>
                </a:cubicBezTo>
                <a:lnTo>
                  <a:pt x="448418" y="1206570"/>
                </a:lnTo>
                <a:lnTo>
                  <a:pt x="451722" y="1207753"/>
                </a:lnTo>
                <a:lnTo>
                  <a:pt x="465641" y="1210971"/>
                </a:lnTo>
                <a:lnTo>
                  <a:pt x="476004" y="1213367"/>
                </a:lnTo>
                <a:lnTo>
                  <a:pt x="476004" y="1213367"/>
                </a:lnTo>
                <a:lnTo>
                  <a:pt x="476004" y="1213367"/>
                </a:lnTo>
                <a:cubicBezTo>
                  <a:pt x="535878" y="1222617"/>
                  <a:pt x="573340" y="1187443"/>
                  <a:pt x="583462" y="1177558"/>
                </a:cubicBezTo>
                <a:cubicBezTo>
                  <a:pt x="593024" y="1168270"/>
                  <a:pt x="609496" y="1149135"/>
                  <a:pt x="620327" y="1111760"/>
                </a:cubicBezTo>
                <a:cubicBezTo>
                  <a:pt x="627237" y="1087887"/>
                  <a:pt x="631271" y="1064500"/>
                  <a:pt x="634334" y="1038501"/>
                </a:cubicBezTo>
                <a:cubicBezTo>
                  <a:pt x="636650" y="1018881"/>
                  <a:pt x="651702" y="889075"/>
                  <a:pt x="654802" y="870872"/>
                </a:cubicBezTo>
                <a:cubicBezTo>
                  <a:pt x="658052" y="851737"/>
                  <a:pt x="662982" y="831893"/>
                  <a:pt x="672432" y="813728"/>
                </a:cubicBezTo>
                <a:cubicBezTo>
                  <a:pt x="679118" y="800896"/>
                  <a:pt x="690584" y="787169"/>
                  <a:pt x="707504" y="787169"/>
                </a:cubicBezTo>
                <a:lnTo>
                  <a:pt x="725245" y="793026"/>
                </a:lnTo>
                <a:lnTo>
                  <a:pt x="744673" y="819239"/>
                </a:lnTo>
                <a:cubicBezTo>
                  <a:pt x="749524" y="829357"/>
                  <a:pt x="752755" y="839503"/>
                  <a:pt x="754379" y="845620"/>
                </a:cubicBezTo>
                <a:cubicBezTo>
                  <a:pt x="756546" y="853845"/>
                  <a:pt x="765370" y="890464"/>
                  <a:pt x="774264" y="927854"/>
                </a:cubicBezTo>
                <a:lnTo>
                  <a:pt x="785226" y="974252"/>
                </a:lnTo>
                <a:lnTo>
                  <a:pt x="786835" y="981061"/>
                </a:lnTo>
                <a:lnTo>
                  <a:pt x="787437" y="983651"/>
                </a:lnTo>
                <a:lnTo>
                  <a:pt x="791615" y="1001623"/>
                </a:lnTo>
                <a:cubicBezTo>
                  <a:pt x="792939" y="1007374"/>
                  <a:pt x="793958" y="1011878"/>
                  <a:pt x="794569" y="1014704"/>
                </a:cubicBezTo>
                <a:cubicBezTo>
                  <a:pt x="827549" y="1167114"/>
                  <a:pt x="849773" y="1193560"/>
                  <a:pt x="880475" y="1208816"/>
                </a:cubicBezTo>
                <a:lnTo>
                  <a:pt x="897871" y="1213297"/>
                </a:lnTo>
                <a:lnTo>
                  <a:pt x="917060" y="1218240"/>
                </a:lnTo>
                <a:cubicBezTo>
                  <a:pt x="931814" y="1218683"/>
                  <a:pt x="948286" y="1214952"/>
                  <a:pt x="963954" y="1202624"/>
                </a:cubicBezTo>
                <a:cubicBezTo>
                  <a:pt x="999139" y="1174910"/>
                  <a:pt x="1000035" y="1120861"/>
                  <a:pt x="1002425" y="1088074"/>
                </a:cubicBezTo>
                <a:cubicBezTo>
                  <a:pt x="1004890" y="1054280"/>
                  <a:pt x="1004965" y="1027199"/>
                  <a:pt x="1005152" y="1015077"/>
                </a:cubicBezTo>
                <a:cubicBezTo>
                  <a:pt x="1006833" y="894372"/>
                  <a:pt x="1007804" y="857183"/>
                  <a:pt x="1040075" y="810632"/>
                </a:cubicBezTo>
                <a:cubicBezTo>
                  <a:pt x="1057443" y="785566"/>
                  <a:pt x="1093075" y="767885"/>
                  <a:pt x="1152127" y="786125"/>
                </a:cubicBezTo>
                <a:cubicBezTo>
                  <a:pt x="1153546" y="786573"/>
                  <a:pt x="1156758" y="787356"/>
                  <a:pt x="1159373" y="787356"/>
                </a:cubicBezTo>
                <a:cubicBezTo>
                  <a:pt x="1170839" y="787356"/>
                  <a:pt x="1175583" y="775755"/>
                  <a:pt x="1178534" y="764230"/>
                </a:cubicBezTo>
                <a:cubicBezTo>
                  <a:pt x="1180551" y="756359"/>
                  <a:pt x="1186079" y="733904"/>
                  <a:pt x="1168897" y="728346"/>
                </a:cubicBezTo>
                <a:lnTo>
                  <a:pt x="1168897" y="728346"/>
                </a:lnTo>
                <a:lnTo>
                  <a:pt x="1168897" y="728346"/>
                </a:lnTo>
                <a:cubicBezTo>
                  <a:pt x="1168897" y="728346"/>
                  <a:pt x="1142117" y="718126"/>
                  <a:pt x="1105887" y="718126"/>
                </a:cubicBezTo>
                <a:close/>
                <a:moveTo>
                  <a:pt x="0" y="0"/>
                </a:moveTo>
                <a:lnTo>
                  <a:pt x="10596562" y="0"/>
                </a:lnTo>
                <a:lnTo>
                  <a:pt x="10596562" y="5740399"/>
                </a:lnTo>
                <a:lnTo>
                  <a:pt x="0" y="574039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069A666-127F-D6AC-A8A4-0BD131D3D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5585" y="449891"/>
            <a:ext cx="9426412" cy="6408109"/>
          </a:xfrm>
          <a:custGeom>
            <a:avLst/>
            <a:gdLst>
              <a:gd name="connsiteX0" fmla="*/ 9426412 w 9426412"/>
              <a:gd name="connsiteY0" fmla="*/ 2322383 h 6408109"/>
              <a:gd name="connsiteX1" fmla="*/ 9426412 w 9426412"/>
              <a:gd name="connsiteY1" fmla="*/ 3244114 h 6408109"/>
              <a:gd name="connsiteX2" fmla="*/ 9326506 w 9426412"/>
              <a:gd name="connsiteY2" fmla="*/ 3262437 h 6408109"/>
              <a:gd name="connsiteX3" fmla="*/ 9217969 w 9426412"/>
              <a:gd name="connsiteY3" fmla="*/ 3297451 h 6408109"/>
              <a:gd name="connsiteX4" fmla="*/ 7913742 w 9426412"/>
              <a:gd name="connsiteY4" fmla="*/ 4767927 h 6408109"/>
              <a:gd name="connsiteX5" fmla="*/ 7830977 w 9426412"/>
              <a:gd name="connsiteY5" fmla="*/ 4902445 h 6408109"/>
              <a:gd name="connsiteX6" fmla="*/ 7830976 w 9426412"/>
              <a:gd name="connsiteY6" fmla="*/ 3290553 h 6408109"/>
              <a:gd name="connsiteX7" fmla="*/ 7981937 w 9426412"/>
              <a:gd name="connsiteY7" fmla="*/ 3115792 h 6408109"/>
              <a:gd name="connsiteX8" fmla="*/ 8880490 w 9426412"/>
              <a:gd name="connsiteY8" fmla="*/ 2444307 h 6408109"/>
              <a:gd name="connsiteX9" fmla="*/ 9418139 w 9426412"/>
              <a:gd name="connsiteY9" fmla="*/ 2322495 h 6408109"/>
              <a:gd name="connsiteX10" fmla="*/ 5554677 w 9426412"/>
              <a:gd name="connsiteY10" fmla="*/ 702 h 6408109"/>
              <a:gd name="connsiteX11" fmla="*/ 6008250 w 9426412"/>
              <a:gd name="connsiteY11" fmla="*/ 105871 h 6408109"/>
              <a:gd name="connsiteX12" fmla="*/ 6695382 w 9426412"/>
              <a:gd name="connsiteY12" fmla="*/ 940695 h 6408109"/>
              <a:gd name="connsiteX13" fmla="*/ 6700435 w 9426412"/>
              <a:gd name="connsiteY13" fmla="*/ 1992910 h 6408109"/>
              <a:gd name="connsiteX14" fmla="*/ 6034904 w 9426412"/>
              <a:gd name="connsiteY14" fmla="*/ 4146056 h 6408109"/>
              <a:gd name="connsiteX15" fmla="*/ 5679281 w 9426412"/>
              <a:gd name="connsiteY15" fmla="*/ 5184087 h 6408109"/>
              <a:gd name="connsiteX16" fmla="*/ 5590129 w 9426412"/>
              <a:gd name="connsiteY16" fmla="*/ 6131776 h 6408109"/>
              <a:gd name="connsiteX17" fmla="*/ 5673158 w 9426412"/>
              <a:gd name="connsiteY17" fmla="*/ 6246249 h 6408109"/>
              <a:gd name="connsiteX18" fmla="*/ 5673810 w 9426412"/>
              <a:gd name="connsiteY18" fmla="*/ 6246555 h 6408109"/>
              <a:gd name="connsiteX19" fmla="*/ 5894696 w 9426412"/>
              <a:gd name="connsiteY19" fmla="*/ 6111987 h 6408109"/>
              <a:gd name="connsiteX20" fmla="*/ 6453087 w 9426412"/>
              <a:gd name="connsiteY20" fmla="*/ 5405981 h 6408109"/>
              <a:gd name="connsiteX21" fmla="*/ 6524399 w 9426412"/>
              <a:gd name="connsiteY21" fmla="*/ 5290507 h 6408109"/>
              <a:gd name="connsiteX22" fmla="*/ 7594828 w 9426412"/>
              <a:gd name="connsiteY22" fmla="*/ 5290507 h 6408109"/>
              <a:gd name="connsiteX23" fmla="*/ 7495043 w 9426412"/>
              <a:gd name="connsiteY23" fmla="*/ 5456654 h 6408109"/>
              <a:gd name="connsiteX24" fmla="*/ 7327325 w 9426412"/>
              <a:gd name="connsiteY24" fmla="*/ 5736390 h 6408109"/>
              <a:gd name="connsiteX25" fmla="*/ 6948255 w 9426412"/>
              <a:gd name="connsiteY25" fmla="*/ 6304529 h 6408109"/>
              <a:gd name="connsiteX26" fmla="*/ 6866762 w 9426412"/>
              <a:gd name="connsiteY26" fmla="*/ 6408108 h 6408109"/>
              <a:gd name="connsiteX27" fmla="*/ 4718835 w 9426412"/>
              <a:gd name="connsiteY27" fmla="*/ 6408109 h 6408109"/>
              <a:gd name="connsiteX28" fmla="*/ 4697488 w 9426412"/>
              <a:gd name="connsiteY28" fmla="*/ 6343731 h 6408109"/>
              <a:gd name="connsiteX29" fmla="*/ 4786193 w 9426412"/>
              <a:gd name="connsiteY29" fmla="*/ 4974025 h 6408109"/>
              <a:gd name="connsiteX30" fmla="*/ 5176234 w 9426412"/>
              <a:gd name="connsiteY30" fmla="*/ 3822928 h 6408109"/>
              <a:gd name="connsiteX31" fmla="*/ 5795657 w 9426412"/>
              <a:gd name="connsiteY31" fmla="*/ 1841039 h 6408109"/>
              <a:gd name="connsiteX32" fmla="*/ 5638928 w 9426412"/>
              <a:gd name="connsiteY32" fmla="*/ 945727 h 6408109"/>
              <a:gd name="connsiteX33" fmla="*/ 4955567 w 9426412"/>
              <a:gd name="connsiteY33" fmla="*/ 1217408 h 6408109"/>
              <a:gd name="connsiteX34" fmla="*/ 3966368 w 9426412"/>
              <a:gd name="connsiteY34" fmla="*/ 2402256 h 6408109"/>
              <a:gd name="connsiteX35" fmla="*/ 3844752 w 9426412"/>
              <a:gd name="connsiteY35" fmla="*/ 2567372 h 6408109"/>
              <a:gd name="connsiteX36" fmla="*/ 3679085 w 9426412"/>
              <a:gd name="connsiteY36" fmla="*/ 2792356 h 6408109"/>
              <a:gd name="connsiteX37" fmla="*/ 1875710 w 9426412"/>
              <a:gd name="connsiteY37" fmla="*/ 4443060 h 6408109"/>
              <a:gd name="connsiteX38" fmla="*/ 527974 w 9426412"/>
              <a:gd name="connsiteY38" fmla="*/ 4120769 h 6408109"/>
              <a:gd name="connsiteX39" fmla="*/ 0 w 9426412"/>
              <a:gd name="connsiteY39" fmla="*/ 3636660 h 6408109"/>
              <a:gd name="connsiteX40" fmla="*/ 704059 w 9426412"/>
              <a:gd name="connsiteY40" fmla="*/ 3048303 h 6408109"/>
              <a:gd name="connsiteX41" fmla="*/ 703170 w 9426412"/>
              <a:gd name="connsiteY41" fmla="*/ 3047273 h 6408109"/>
              <a:gd name="connsiteX42" fmla="*/ 1077829 w 9426412"/>
              <a:gd name="connsiteY42" fmla="*/ 3386010 h 6408109"/>
              <a:gd name="connsiteX43" fmla="*/ 1611458 w 9426412"/>
              <a:gd name="connsiteY43" fmla="*/ 3564428 h 6408109"/>
              <a:gd name="connsiteX44" fmla="*/ 2939532 w 9426412"/>
              <a:gd name="connsiteY44" fmla="*/ 2249156 h 6408109"/>
              <a:gd name="connsiteX45" fmla="*/ 3107194 w 9426412"/>
              <a:gd name="connsiteY45" fmla="*/ 2021522 h 6408109"/>
              <a:gd name="connsiteX46" fmla="*/ 3226947 w 9426412"/>
              <a:gd name="connsiteY46" fmla="*/ 1858970 h 6408109"/>
              <a:gd name="connsiteX47" fmla="*/ 4345358 w 9426412"/>
              <a:gd name="connsiteY47" fmla="*/ 532129 h 6408109"/>
              <a:gd name="connsiteX48" fmla="*/ 5082701 w 9426412"/>
              <a:gd name="connsiteY48" fmla="*/ 74271 h 6408109"/>
              <a:gd name="connsiteX49" fmla="*/ 5554677 w 9426412"/>
              <a:gd name="connsiteY49" fmla="*/ 702 h 640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26412" h="6408109">
                <a:moveTo>
                  <a:pt x="9426412" y="2322383"/>
                </a:moveTo>
                <a:lnTo>
                  <a:pt x="9426412" y="3244114"/>
                </a:lnTo>
                <a:lnTo>
                  <a:pt x="9326506" y="3262437"/>
                </a:lnTo>
                <a:cubicBezTo>
                  <a:pt x="9290499" y="3271480"/>
                  <a:pt x="9254294" y="3283079"/>
                  <a:pt x="9217969" y="3297451"/>
                </a:cubicBezTo>
                <a:cubicBezTo>
                  <a:pt x="8794185" y="3465116"/>
                  <a:pt x="8342202" y="4085451"/>
                  <a:pt x="7913742" y="4767927"/>
                </a:cubicBezTo>
                <a:lnTo>
                  <a:pt x="7830977" y="4902445"/>
                </a:lnTo>
                <a:lnTo>
                  <a:pt x="7830976" y="3290553"/>
                </a:lnTo>
                <a:lnTo>
                  <a:pt x="7981937" y="3115792"/>
                </a:lnTo>
                <a:cubicBezTo>
                  <a:pt x="8285841" y="2781142"/>
                  <a:pt x="8577418" y="2564190"/>
                  <a:pt x="8880490" y="2444307"/>
                </a:cubicBezTo>
                <a:cubicBezTo>
                  <a:pt x="9055586" y="2375051"/>
                  <a:pt x="9235758" y="2334483"/>
                  <a:pt x="9418139" y="2322495"/>
                </a:cubicBezTo>
                <a:close/>
                <a:moveTo>
                  <a:pt x="5554677" y="702"/>
                </a:moveTo>
                <a:cubicBezTo>
                  <a:pt x="5709296" y="5982"/>
                  <a:pt x="5860848" y="41051"/>
                  <a:pt x="6008250" y="105871"/>
                </a:cubicBezTo>
                <a:cubicBezTo>
                  <a:pt x="6357358" y="259482"/>
                  <a:pt x="6594996" y="548127"/>
                  <a:pt x="6695382" y="940695"/>
                </a:cubicBezTo>
                <a:cubicBezTo>
                  <a:pt x="6769193" y="1229196"/>
                  <a:pt x="6770846" y="1573352"/>
                  <a:pt x="6700435" y="1992910"/>
                </a:cubicBezTo>
                <a:cubicBezTo>
                  <a:pt x="6584028" y="2686562"/>
                  <a:pt x="6292267" y="3461963"/>
                  <a:pt x="6034904" y="4146056"/>
                </a:cubicBezTo>
                <a:cubicBezTo>
                  <a:pt x="5881894" y="4552747"/>
                  <a:pt x="5737383" y="4936883"/>
                  <a:pt x="5679281" y="5184087"/>
                </a:cubicBezTo>
                <a:cubicBezTo>
                  <a:pt x="5550097" y="5733666"/>
                  <a:pt x="5559468" y="6002754"/>
                  <a:pt x="5590129" y="6131776"/>
                </a:cubicBezTo>
                <a:cubicBezTo>
                  <a:pt x="5610840" y="6218924"/>
                  <a:pt x="5634260" y="6229191"/>
                  <a:pt x="5673158" y="6246249"/>
                </a:cubicBezTo>
                <a:cubicBezTo>
                  <a:pt x="5673404" y="6246397"/>
                  <a:pt x="5673588" y="6246505"/>
                  <a:pt x="5673810" y="6246555"/>
                </a:cubicBezTo>
                <a:cubicBezTo>
                  <a:pt x="5692619" y="6246485"/>
                  <a:pt x="5769317" y="6222309"/>
                  <a:pt x="5894696" y="6111987"/>
                </a:cubicBezTo>
                <a:cubicBezTo>
                  <a:pt x="6061585" y="5965110"/>
                  <a:pt x="6249063" y="5728042"/>
                  <a:pt x="6453087" y="5405981"/>
                </a:cubicBezTo>
                <a:lnTo>
                  <a:pt x="6524399" y="5290507"/>
                </a:lnTo>
                <a:lnTo>
                  <a:pt x="7594828" y="5290507"/>
                </a:lnTo>
                <a:lnTo>
                  <a:pt x="7495043" y="5456654"/>
                </a:lnTo>
                <a:cubicBezTo>
                  <a:pt x="7440128" y="5548514"/>
                  <a:pt x="7383282" y="5643479"/>
                  <a:pt x="7327325" y="5736390"/>
                </a:cubicBezTo>
                <a:cubicBezTo>
                  <a:pt x="7197701" y="5951480"/>
                  <a:pt x="7071667" y="6140469"/>
                  <a:pt x="6948255" y="6304529"/>
                </a:cubicBezTo>
                <a:lnTo>
                  <a:pt x="6866762" y="6408108"/>
                </a:lnTo>
                <a:lnTo>
                  <a:pt x="4718835" y="6408109"/>
                </a:lnTo>
                <a:lnTo>
                  <a:pt x="4697488" y="6343731"/>
                </a:lnTo>
                <a:cubicBezTo>
                  <a:pt x="4617478" y="6006914"/>
                  <a:pt x="4645675" y="5571664"/>
                  <a:pt x="4786193" y="4974025"/>
                </a:cubicBezTo>
                <a:cubicBezTo>
                  <a:pt x="4857843" y="4669151"/>
                  <a:pt x="5005447" y="4277013"/>
                  <a:pt x="5176234" y="3822928"/>
                </a:cubicBezTo>
                <a:cubicBezTo>
                  <a:pt x="5418937" y="3177906"/>
                  <a:pt x="5694017" y="2446799"/>
                  <a:pt x="5795657" y="1841039"/>
                </a:cubicBezTo>
                <a:cubicBezTo>
                  <a:pt x="5881325" y="1330379"/>
                  <a:pt x="5828602" y="1029154"/>
                  <a:pt x="5638928" y="945727"/>
                </a:cubicBezTo>
                <a:cubicBezTo>
                  <a:pt x="5576340" y="918157"/>
                  <a:pt x="5385790" y="834376"/>
                  <a:pt x="4955567" y="1217408"/>
                </a:cubicBezTo>
                <a:cubicBezTo>
                  <a:pt x="4612965" y="1522451"/>
                  <a:pt x="4269425" y="1989848"/>
                  <a:pt x="3966368" y="2402256"/>
                </a:cubicBezTo>
                <a:cubicBezTo>
                  <a:pt x="3925091" y="2458441"/>
                  <a:pt x="3884500" y="2513615"/>
                  <a:pt x="3844752" y="2567372"/>
                </a:cubicBezTo>
                <a:cubicBezTo>
                  <a:pt x="3787987" y="2644118"/>
                  <a:pt x="3732643" y="2719458"/>
                  <a:pt x="3679085" y="2792356"/>
                </a:cubicBezTo>
                <a:cubicBezTo>
                  <a:pt x="3095185" y="3587268"/>
                  <a:pt x="2633936" y="4215181"/>
                  <a:pt x="1875710" y="4443060"/>
                </a:cubicBezTo>
                <a:cubicBezTo>
                  <a:pt x="1585587" y="4530254"/>
                  <a:pt x="1116253" y="4545168"/>
                  <a:pt x="527974" y="4120769"/>
                </a:cubicBezTo>
                <a:cubicBezTo>
                  <a:pt x="225915" y="3902812"/>
                  <a:pt x="22225" y="3663232"/>
                  <a:pt x="0" y="3636660"/>
                </a:cubicBezTo>
                <a:lnTo>
                  <a:pt x="704059" y="3048303"/>
                </a:lnTo>
                <a:lnTo>
                  <a:pt x="703170" y="3047273"/>
                </a:lnTo>
                <a:cubicBezTo>
                  <a:pt x="704737" y="3049124"/>
                  <a:pt x="860622" y="3232228"/>
                  <a:pt x="1077829" y="3386010"/>
                </a:cubicBezTo>
                <a:cubicBezTo>
                  <a:pt x="1203302" y="3474858"/>
                  <a:pt x="1439460" y="3616142"/>
                  <a:pt x="1611458" y="3564428"/>
                </a:cubicBezTo>
                <a:cubicBezTo>
                  <a:pt x="2075950" y="3424760"/>
                  <a:pt x="2419478" y="2957105"/>
                  <a:pt x="2939532" y="2249156"/>
                </a:cubicBezTo>
                <a:cubicBezTo>
                  <a:pt x="2993554" y="2175617"/>
                  <a:pt x="3049401" y="2099573"/>
                  <a:pt x="3107194" y="2021522"/>
                </a:cubicBezTo>
                <a:cubicBezTo>
                  <a:pt x="3146366" y="1968590"/>
                  <a:pt x="3186283" y="1914267"/>
                  <a:pt x="3226947" y="1858970"/>
                </a:cubicBezTo>
                <a:cubicBezTo>
                  <a:pt x="3556786" y="1410112"/>
                  <a:pt x="3930616" y="901347"/>
                  <a:pt x="4345358" y="532129"/>
                </a:cubicBezTo>
                <a:cubicBezTo>
                  <a:pt x="4598520" y="306741"/>
                  <a:pt x="4839709" y="156979"/>
                  <a:pt x="5082701" y="74271"/>
                </a:cubicBezTo>
                <a:cubicBezTo>
                  <a:pt x="5242372" y="19932"/>
                  <a:pt x="5400058" y="-4578"/>
                  <a:pt x="5554677" y="702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34000">
                <a:schemeClr val="tx2">
                  <a:alpha val="46000"/>
                </a:schemeClr>
              </a:gs>
              <a:gs pos="100000">
                <a:schemeClr val="tx2"/>
              </a:gs>
            </a:gsLst>
            <a:lin ang="0" scaled="0"/>
          </a:gra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fr-FR"/>
              <a:t>O</a:t>
            </a:r>
          </a:p>
        </p:txBody>
      </p:sp>
      <p:sp>
        <p:nvSpPr>
          <p:cNvPr id="29" name="Espace réservé du texte 56">
            <a:extLst>
              <a:ext uri="{FF2B5EF4-FFF2-40B4-BE49-F238E27FC236}">
                <a16:creationId xmlns:a16="http://schemas.microsoft.com/office/drawing/2014/main" id="{1EA7E430-EB27-5E85-E5C7-40208966624C}"/>
              </a:ext>
            </a:extLst>
          </p:cNvPr>
          <p:cNvSpPr txBox="1">
            <a:spLocks/>
          </p:cNvSpPr>
          <p:nvPr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9D7773C-6214-B4FF-1504-A5B2426A4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2213853"/>
            <a:ext cx="5796638" cy="274222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2450"/>
              </a:spcAft>
              <a:defRPr sz="66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da-DK"/>
              <a:t>Lorem ipsum</a:t>
            </a:r>
            <a:br>
              <a:rPr lang="da-DK"/>
            </a:br>
            <a:r>
              <a:rPr lang="da-DK"/>
              <a:t>dolor sit amet</a:t>
            </a:r>
          </a:p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/>
              <a:t>ipsum alit dolor</a:t>
            </a:r>
          </a:p>
          <a:p>
            <a:pPr lvl="8"/>
            <a:endParaRPr lang="pt-BR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553C6C5-CAFF-6B31-715B-302D98BA81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6018655"/>
            <a:ext cx="2390494" cy="524047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buFontTx/>
              <a:buNone/>
              <a:defRPr sz="160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2pPr>
            <a:lvl3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algn="ctr">
              <a:lnSpc>
                <a:spcPct val="90000"/>
              </a:lnSpc>
              <a:buFontTx/>
              <a:buNone/>
              <a:defRPr lang="pt-BR" sz="1600" kern="1200" cap="all" baseline="0" dirty="0">
                <a:solidFill>
                  <a:schemeClr val="bg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lvl="0"/>
            <a:r>
              <a:rPr lang="en-US"/>
              <a:t>DATE</a:t>
            </a:r>
            <a:endParaRPr lang="pt-B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D90515-6712-D586-34A1-8C6560C771D9}"/>
              </a:ext>
            </a:extLst>
          </p:cNvPr>
          <p:cNvSpPr/>
          <p:nvPr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56">
            <a:extLst>
              <a:ext uri="{FF2B5EF4-FFF2-40B4-BE49-F238E27FC236}">
                <a16:creationId xmlns:a16="http://schemas.microsoft.com/office/drawing/2014/main" id="{F2F76C91-987D-D635-1955-53160A1C6241}"/>
              </a:ext>
            </a:extLst>
          </p:cNvPr>
          <p:cNvSpPr txBox="1">
            <a:spLocks/>
          </p:cNvSpPr>
          <p:nvPr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EAA4B4-AA07-D457-DB28-1A26992CF7E7}"/>
              </a:ext>
            </a:extLst>
          </p:cNvPr>
          <p:cNvSpPr/>
          <p:nvPr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56">
            <a:extLst>
              <a:ext uri="{FF2B5EF4-FFF2-40B4-BE49-F238E27FC236}">
                <a16:creationId xmlns:a16="http://schemas.microsoft.com/office/drawing/2014/main" id="{5198866D-7506-56B9-31B3-380C18E2C0D3}"/>
              </a:ext>
            </a:extLst>
          </p:cNvPr>
          <p:cNvSpPr txBox="1">
            <a:spLocks/>
          </p:cNvSpPr>
          <p:nvPr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3D789-5AD2-DA1D-B6BF-27F854BDC683}"/>
              </a:ext>
            </a:extLst>
          </p:cNvPr>
          <p:cNvSpPr/>
          <p:nvPr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56">
            <a:extLst>
              <a:ext uri="{FF2B5EF4-FFF2-40B4-BE49-F238E27FC236}">
                <a16:creationId xmlns:a16="http://schemas.microsoft.com/office/drawing/2014/main" id="{41F6E18D-718B-B7AB-0D4A-F56273C1A32C}"/>
              </a:ext>
            </a:extLst>
          </p:cNvPr>
          <p:cNvSpPr txBox="1">
            <a:spLocks/>
          </p:cNvSpPr>
          <p:nvPr userDrawn="1"/>
        </p:nvSpPr>
        <p:spPr>
          <a:xfrm>
            <a:off x="433387" y="6018655"/>
            <a:ext cx="2390495" cy="52404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Jost Bold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cap="all">
              <a:solidFill>
                <a:schemeClr val="tx2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7329EA-4032-0719-95FB-29A61D01F88B}"/>
              </a:ext>
            </a:extLst>
          </p:cNvPr>
          <p:cNvSpPr/>
          <p:nvPr userDrawn="1"/>
        </p:nvSpPr>
        <p:spPr>
          <a:xfrm>
            <a:off x="433387" y="5289839"/>
            <a:ext cx="4043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0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10C053-7FC6-D72A-FB5F-409EF39E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676041"/>
            <a:ext cx="10228263" cy="6003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Slide title on one line</a:t>
            </a:r>
            <a:endParaRPr lang="pt-BR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0D8F05C-DA18-093A-A5B7-B8BDB6235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323216"/>
            <a:ext cx="4545013" cy="28200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pt-BR"/>
              <a:t>CHAPTER NAME/SUBTITLE</a:t>
            </a:r>
          </a:p>
        </p:txBody>
      </p:sp>
      <p:cxnSp>
        <p:nvCxnSpPr>
          <p:cNvPr id="5" name="Connecteur droit 10">
            <a:extLst>
              <a:ext uri="{FF2B5EF4-FFF2-40B4-BE49-F238E27FC236}">
                <a16:creationId xmlns:a16="http://schemas.microsoft.com/office/drawing/2014/main" id="{31A8D194-EE89-F901-D13E-9B92FD01743A}"/>
              </a:ext>
            </a:extLst>
          </p:cNvPr>
          <p:cNvCxnSpPr>
            <a:cxnSpLocks/>
          </p:cNvCxnSpPr>
          <p:nvPr userDrawn="1"/>
        </p:nvCxnSpPr>
        <p:spPr>
          <a:xfrm>
            <a:off x="433388" y="1310452"/>
            <a:ext cx="513669" cy="0"/>
          </a:xfrm>
          <a:prstGeom prst="line">
            <a:avLst/>
          </a:prstGeom>
          <a:noFill/>
          <a:ln w="38100" cap="flat" cmpd="sng" algn="ctr">
            <a:solidFill>
              <a:srgbClr val="FF1911"/>
            </a:solidFill>
            <a:prstDash val="solid"/>
            <a:miter lim="800000"/>
          </a:ln>
          <a:effectLst/>
        </p:spPr>
      </p:cxn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FBB2851-C035-5FBE-9EF6-A98C4BDFF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1546224"/>
            <a:ext cx="11323638" cy="4854577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cap="none" baseline="0">
                <a:latin typeface="+mn-lt"/>
              </a:defRPr>
            </a:lvl1pPr>
            <a:lvl2pPr marL="715963" indent="-342900">
              <a:lnSpc>
                <a:spcPct val="85000"/>
              </a:lnSpc>
              <a:buFontTx/>
              <a:buChar char="-"/>
              <a:defRPr sz="2000">
                <a:latin typeface="+mn-lt"/>
                <a:ea typeface="Jost SemiBold" charset="0"/>
              </a:defRPr>
            </a:lvl2pPr>
            <a:lvl3pPr marL="1000125" indent="-2857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33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E97E47-538D-E744-FD65-4836643DF3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7064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4" imgH="484" progId="TCLayout.ActiveDocument.1">
                  <p:embed/>
                </p:oleObj>
              </mc:Choice>
              <mc:Fallback>
                <p:oleObj name="think-cell Slide" r:id="rId3" imgW="504" imgH="4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E97E47-538D-E744-FD65-4836643DF3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DA8154-CD2A-BD6B-C1C2-DA1A810C1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340244"/>
            <a:ext cx="5198155" cy="1008356"/>
          </a:xfrm>
        </p:spPr>
        <p:txBody>
          <a:bodyPr vert="horz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/>
              <a:t>Agenda</a:t>
            </a:r>
            <a:endParaRPr lang="pt-BR"/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A525EA4F-AD83-25F6-7F0A-471FEF3E7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011" y="1655686"/>
            <a:ext cx="5177531" cy="4514107"/>
          </a:xfrm>
        </p:spPr>
        <p:txBody>
          <a:bodyPr anchor="ctr">
            <a:normAutofit/>
          </a:bodyPr>
          <a:lstStyle>
            <a:lvl1pPr marL="514350" indent="-514350">
              <a:lnSpc>
                <a:spcPct val="90000"/>
              </a:lnSpc>
              <a:buFont typeface="+mj-lt"/>
              <a:buAutoNum type="arabicPeriod"/>
              <a:defRPr sz="2800" cap="none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1pPr>
            <a:lvl2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2pPr>
            <a:lvl3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3pPr>
            <a:lvl4pPr marL="0" indent="0">
              <a:lnSpc>
                <a:spcPct val="90000"/>
              </a:lnSpc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4pPr>
            <a:lvl5pPr marL="0" indent="0">
              <a:lnSpc>
                <a:spcPct val="90000"/>
              </a:lnSpc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5pPr>
            <a:lvl6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6pPr>
            <a:lvl7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7pPr>
            <a:lvl8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8pPr>
            <a:lvl9pPr marL="0" indent="0">
              <a:lnSpc>
                <a:spcPct val="90000"/>
              </a:lnSpc>
              <a:buFont typeface="Arial" panose="020B0604020202020204" pitchFamily="34" charset="0"/>
              <a:buNone/>
              <a:defRPr sz="2800">
                <a:gradFill>
                  <a:gsLst>
                    <a:gs pos="0">
                      <a:schemeClr val="bg2"/>
                    </a:gs>
                    <a:gs pos="100000">
                      <a:schemeClr val="tx2"/>
                    </a:gs>
                  </a:gsLst>
                  <a:lin ang="11400000" scaled="0"/>
                </a:gradFill>
                <a:latin typeface="+mj-lt"/>
              </a:defRPr>
            </a:lvl9pPr>
          </a:lstStyle>
          <a:p>
            <a:pPr lvl="0"/>
            <a:r>
              <a:rPr lang="pt-BR" err="1"/>
              <a:t>Title</a:t>
            </a:r>
            <a:r>
              <a:rPr lang="pt-BR"/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98F8B6B-DFF5-A454-B040-A2811296DF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2640" y="0"/>
            <a:ext cx="630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17174" y="549275"/>
            <a:ext cx="1428084" cy="5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A0678-1D93-8584-3D6E-A44BAA9D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3388" y="6481898"/>
            <a:ext cx="3529012" cy="288656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Jost Regular" pitchFamily="2" charset="0"/>
              </a:rPr>
              <a:t>Title of the presentation – XX/XX/2023 – Confidential ©</a:t>
            </a:r>
            <a:endParaRPr lang="fr-FR" baseline="30000">
              <a:latin typeface="Jost Regular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10C053-7FC6-D72A-FB5F-409EF39E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676041"/>
            <a:ext cx="10228263" cy="6003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Slide title on one line</a:t>
            </a:r>
            <a:endParaRPr lang="pt-BR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0D8F05C-DA18-093A-A5B7-B8BDB6235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323216"/>
            <a:ext cx="4545013" cy="28200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pt-BR"/>
              <a:t>CHAPTER NAME/SUBTITLE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E81922B-27EE-17AB-4BB9-627B4DC420DB}"/>
              </a:ext>
            </a:extLst>
          </p:cNvPr>
          <p:cNvSpPr/>
          <p:nvPr userDrawn="1"/>
        </p:nvSpPr>
        <p:spPr>
          <a:xfrm rot="1845377">
            <a:off x="8596238" y="3607956"/>
            <a:ext cx="3740271" cy="4524597"/>
          </a:xfrm>
          <a:custGeom>
            <a:avLst/>
            <a:gdLst>
              <a:gd name="connsiteX0" fmla="*/ 1282925 w 3740271"/>
              <a:gd name="connsiteY0" fmla="*/ 164208 h 4524597"/>
              <a:gd name="connsiteX1" fmla="*/ 1765315 w 3740271"/>
              <a:gd name="connsiteY1" fmla="*/ 10239 h 4524597"/>
              <a:gd name="connsiteX2" fmla="*/ 2625106 w 3740271"/>
              <a:gd name="connsiteY2" fmla="*/ 207758 h 4524597"/>
              <a:gd name="connsiteX3" fmla="*/ 2678860 w 3740271"/>
              <a:gd name="connsiteY3" fmla="*/ 246904 h 4524597"/>
              <a:gd name="connsiteX4" fmla="*/ 3601015 w 3740271"/>
              <a:gd name="connsiteY4" fmla="*/ 1796521 h 4524597"/>
              <a:gd name="connsiteX5" fmla="*/ 3648794 w 3740271"/>
              <a:gd name="connsiteY5" fmla="*/ 1951881 h 4524597"/>
              <a:gd name="connsiteX6" fmla="*/ 3728613 w 3740271"/>
              <a:gd name="connsiteY6" fmla="*/ 2249693 h 4524597"/>
              <a:gd name="connsiteX7" fmla="*/ 3740271 w 3740271"/>
              <a:gd name="connsiteY7" fmla="*/ 2298815 h 4524597"/>
              <a:gd name="connsiteX8" fmla="*/ 2840468 w 3740271"/>
              <a:gd name="connsiteY8" fmla="*/ 2834275 h 4524597"/>
              <a:gd name="connsiteX9" fmla="*/ 2834568 w 3740271"/>
              <a:gd name="connsiteY9" fmla="*/ 2805304 h 4524597"/>
              <a:gd name="connsiteX10" fmla="*/ 2531649 w 3740271"/>
              <a:gd name="connsiteY10" fmla="*/ 1750123 h 4524597"/>
              <a:gd name="connsiteX11" fmla="*/ 1887242 w 3740271"/>
              <a:gd name="connsiteY11" fmla="*/ 1000549 h 4524597"/>
              <a:gd name="connsiteX12" fmla="*/ 1399687 w 3740271"/>
              <a:gd name="connsiteY12" fmla="*/ 1634510 h 4524597"/>
              <a:gd name="connsiteX13" fmla="*/ 1134161 w 3740271"/>
              <a:gd name="connsiteY13" fmla="*/ 3291991 h 4524597"/>
              <a:gd name="connsiteX14" fmla="*/ 1112333 w 3740271"/>
              <a:gd name="connsiteY14" fmla="*/ 3513940 h 4524597"/>
              <a:gd name="connsiteX15" fmla="*/ 1082630 w 3740271"/>
              <a:gd name="connsiteY15" fmla="*/ 3816342 h 4524597"/>
              <a:gd name="connsiteX16" fmla="*/ 1075851 w 3740271"/>
              <a:gd name="connsiteY16" fmla="*/ 3884374 h 4524597"/>
              <a:gd name="connsiteX17" fmla="*/ 0 w 3740271"/>
              <a:gd name="connsiteY17" fmla="*/ 4524597 h 4524597"/>
              <a:gd name="connsiteX18" fmla="*/ 20900 w 3740271"/>
              <a:gd name="connsiteY18" fmla="*/ 4373921 h 4524597"/>
              <a:gd name="connsiteX19" fmla="*/ 89357 w 3740271"/>
              <a:gd name="connsiteY19" fmla="*/ 3719985 h 4524597"/>
              <a:gd name="connsiteX20" fmla="*/ 119449 w 3740271"/>
              <a:gd name="connsiteY20" fmla="*/ 3413996 h 4524597"/>
              <a:gd name="connsiteX21" fmla="*/ 140965 w 3740271"/>
              <a:gd name="connsiteY21" fmla="*/ 3195478 h 4524597"/>
              <a:gd name="connsiteX22" fmla="*/ 448278 w 3740271"/>
              <a:gd name="connsiteY22" fmla="*/ 1333434 h 4524597"/>
              <a:gd name="connsiteX23" fmla="*/ 882743 w 3740271"/>
              <a:gd name="connsiteY23" fmla="*/ 495455 h 4524597"/>
              <a:gd name="connsiteX24" fmla="*/ 1282925 w 3740271"/>
              <a:gd name="connsiteY24" fmla="*/ 164208 h 452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40271" h="4524597">
                <a:moveTo>
                  <a:pt x="1282925" y="164208"/>
                </a:moveTo>
                <a:cubicBezTo>
                  <a:pt x="1430365" y="83150"/>
                  <a:pt x="1591506" y="31639"/>
                  <a:pt x="1765315" y="10239"/>
                </a:cubicBezTo>
                <a:cubicBezTo>
                  <a:pt x="2074090" y="-27708"/>
                  <a:pt x="2366508" y="40204"/>
                  <a:pt x="2625106" y="207758"/>
                </a:cubicBezTo>
                <a:lnTo>
                  <a:pt x="2678860" y="246904"/>
                </a:lnTo>
                <a:lnTo>
                  <a:pt x="3601015" y="1796521"/>
                </a:lnTo>
                <a:lnTo>
                  <a:pt x="3648794" y="1951881"/>
                </a:lnTo>
                <a:cubicBezTo>
                  <a:pt x="3676796" y="2049703"/>
                  <a:pt x="3703338" y="2149155"/>
                  <a:pt x="3728613" y="2249693"/>
                </a:cubicBezTo>
                <a:lnTo>
                  <a:pt x="3740271" y="2298815"/>
                </a:lnTo>
                <a:lnTo>
                  <a:pt x="2840468" y="2834275"/>
                </a:lnTo>
                <a:lnTo>
                  <a:pt x="2834568" y="2805304"/>
                </a:lnTo>
                <a:cubicBezTo>
                  <a:pt x="2750460" y="2426182"/>
                  <a:pt x="2652602" y="2061451"/>
                  <a:pt x="2531649" y="1750123"/>
                </a:cubicBezTo>
                <a:cubicBezTo>
                  <a:pt x="2327709" y="1225227"/>
                  <a:pt x="2110906" y="973030"/>
                  <a:pt x="1887242" y="1000549"/>
                </a:cubicBezTo>
                <a:cubicBezTo>
                  <a:pt x="1813415" y="1009593"/>
                  <a:pt x="1588738" y="1037268"/>
                  <a:pt x="1399687" y="1634510"/>
                </a:cubicBezTo>
                <a:cubicBezTo>
                  <a:pt x="1249150" y="2110136"/>
                  <a:pt x="1188029" y="2738017"/>
                  <a:pt x="1134161" y="3291991"/>
                </a:cubicBezTo>
                <a:cubicBezTo>
                  <a:pt x="1126832" y="3367455"/>
                  <a:pt x="1119582" y="3441594"/>
                  <a:pt x="1112333" y="3513940"/>
                </a:cubicBezTo>
                <a:cubicBezTo>
                  <a:pt x="1101963" y="3617236"/>
                  <a:pt x="1092140" y="3718426"/>
                  <a:pt x="1082630" y="3816342"/>
                </a:cubicBezTo>
                <a:lnTo>
                  <a:pt x="1075851" y="3884374"/>
                </a:lnTo>
                <a:lnTo>
                  <a:pt x="0" y="4524597"/>
                </a:lnTo>
                <a:lnTo>
                  <a:pt x="20900" y="4373921"/>
                </a:lnTo>
                <a:cubicBezTo>
                  <a:pt x="45164" y="4175245"/>
                  <a:pt x="66282" y="3957701"/>
                  <a:pt x="89357" y="3719985"/>
                </a:cubicBezTo>
                <a:cubicBezTo>
                  <a:pt x="98946" y="3621212"/>
                  <a:pt x="108847" y="3519085"/>
                  <a:pt x="119449" y="3413996"/>
                </a:cubicBezTo>
                <a:cubicBezTo>
                  <a:pt x="126621" y="3342743"/>
                  <a:pt x="133716" y="3269773"/>
                  <a:pt x="140965" y="3195478"/>
                </a:cubicBezTo>
                <a:cubicBezTo>
                  <a:pt x="199591" y="2592545"/>
                  <a:pt x="266011" y="1909159"/>
                  <a:pt x="448278" y="1333434"/>
                </a:cubicBezTo>
                <a:cubicBezTo>
                  <a:pt x="559526" y="981995"/>
                  <a:pt x="701645" y="707892"/>
                  <a:pt x="882743" y="495455"/>
                </a:cubicBezTo>
                <a:cubicBezTo>
                  <a:pt x="1001747" y="355869"/>
                  <a:pt x="1135485" y="245265"/>
                  <a:pt x="1282925" y="164208"/>
                </a:cubicBezTo>
                <a:close/>
              </a:path>
            </a:pathLst>
          </a:custGeom>
          <a:gradFill>
            <a:gsLst>
              <a:gs pos="0">
                <a:srgbClr val="FF1911">
                  <a:alpha val="0"/>
                </a:srgbClr>
              </a:gs>
              <a:gs pos="34000">
                <a:srgbClr val="FF1911">
                  <a:alpha val="46000"/>
                </a:srgbClr>
              </a:gs>
              <a:gs pos="100000">
                <a:srgbClr val="FF1911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t Regular" pitchFamily="2" charset="0"/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FBB2851-C035-5FBE-9EF6-A98C4BDFF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1548068"/>
            <a:ext cx="11323638" cy="4852734"/>
          </a:xfrm>
        </p:spPr>
        <p:txBody>
          <a:bodyPr>
            <a:noAutofit/>
          </a:bodyPr>
          <a:lstStyle>
            <a:lvl2pPr>
              <a:lnSpc>
                <a:spcPct val="85000"/>
              </a:lnSpc>
              <a:defRPr sz="2000">
                <a:latin typeface="Jost SemiBold" charset="0"/>
                <a:ea typeface="Jost SemiBold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cxnSp>
        <p:nvCxnSpPr>
          <p:cNvPr id="13" name="Connecteur droit 10">
            <a:extLst>
              <a:ext uri="{FF2B5EF4-FFF2-40B4-BE49-F238E27FC236}">
                <a16:creationId xmlns:a16="http://schemas.microsoft.com/office/drawing/2014/main" id="{ED958FAB-F413-6356-88D2-C34A1B77EAE7}"/>
              </a:ext>
            </a:extLst>
          </p:cNvPr>
          <p:cNvCxnSpPr>
            <a:cxnSpLocks/>
          </p:cNvCxnSpPr>
          <p:nvPr userDrawn="1"/>
        </p:nvCxnSpPr>
        <p:spPr>
          <a:xfrm>
            <a:off x="433388" y="1310452"/>
            <a:ext cx="513669" cy="0"/>
          </a:xfrm>
          <a:prstGeom prst="line">
            <a:avLst/>
          </a:prstGeom>
          <a:noFill/>
          <a:ln w="38100" cap="flat" cmpd="sng" algn="ctr">
            <a:solidFill>
              <a:srgbClr val="FF191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8623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A0678-1D93-8584-3D6E-A44BAA9D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3388" y="6481898"/>
            <a:ext cx="3529012" cy="288656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Jost Regular" pitchFamily="2" charset="0"/>
              </a:rPr>
              <a:t>Title of the presentation – XX/XX/2023 – Confidential ©</a:t>
            </a:r>
            <a:endParaRPr lang="fr-FR" baseline="30000">
              <a:latin typeface="Jost Regular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10C053-7FC6-D72A-FB5F-409EF39E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676041"/>
            <a:ext cx="10228263" cy="60030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Slide title on one line</a:t>
            </a:r>
            <a:endParaRPr lang="pt-BR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30D8F05C-DA18-093A-A5B7-B8BDB6235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323216"/>
            <a:ext cx="4545013" cy="28200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1400" spc="150">
                <a:solidFill>
                  <a:srgbClr val="7F7F7F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pt-BR"/>
              <a:t>CHAPTER NAME/SUBTITLE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C5658F4-A515-31B1-49C8-AB7DBDA1954D}"/>
              </a:ext>
            </a:extLst>
          </p:cNvPr>
          <p:cNvCxnSpPr>
            <a:cxnSpLocks/>
          </p:cNvCxnSpPr>
          <p:nvPr userDrawn="1"/>
        </p:nvCxnSpPr>
        <p:spPr>
          <a:xfrm>
            <a:off x="433388" y="1310452"/>
            <a:ext cx="513669" cy="0"/>
          </a:xfrm>
          <a:prstGeom prst="line">
            <a:avLst/>
          </a:prstGeom>
          <a:noFill/>
          <a:ln w="38100" cap="flat" cmpd="sng" algn="ctr">
            <a:solidFill>
              <a:srgbClr val="FF191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5445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5EFC458-51F0-5C87-DCF9-BE07B63EA9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129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4" imgH="484" progId="TCLayout.ActiveDocument.1">
                  <p:embed/>
                </p:oleObj>
              </mc:Choice>
              <mc:Fallback>
                <p:oleObj name="think-cell Slide" r:id="rId3" imgW="504" imgH="48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EFC458-51F0-5C87-DCF9-BE07B63EA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6C129BC-BD78-8D75-97ED-2AE4CADADC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599420" cy="573786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DDBA40B-D3AD-C8C7-1700-D817C06AE097}"/>
              </a:ext>
            </a:extLst>
          </p:cNvPr>
          <p:cNvGrpSpPr/>
          <p:nvPr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20" name="Titre 1">
              <a:hlinkClick r:id="rId6"/>
              <a:extLst>
                <a:ext uri="{FF2B5EF4-FFF2-40B4-BE49-F238E27FC236}">
                  <a16:creationId xmlns:a16="http://schemas.microsoft.com/office/drawing/2014/main" id="{EC1554DA-2A62-730A-223E-18C5C42C2AA0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5B8A4242-74C0-760F-CD02-6C4985249DC4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22" name="Titre 1">
                <a:hlinkClick r:id="rId6"/>
                <a:extLst>
                  <a:ext uri="{FF2B5EF4-FFF2-40B4-BE49-F238E27FC236}">
                    <a16:creationId xmlns:a16="http://schemas.microsoft.com/office/drawing/2014/main" id="{2373E02A-F797-BB5B-0430-057C701CB8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23" name="Graphique 17">
                <a:extLst>
                  <a:ext uri="{FF2B5EF4-FFF2-40B4-BE49-F238E27FC236}">
                    <a16:creationId xmlns:a16="http://schemas.microsoft.com/office/drawing/2014/main" id="{28268416-299E-98C5-05E3-EC30613BF578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C410AAF-4C09-3A5F-4070-4415F14A8751}"/>
              </a:ext>
            </a:extLst>
          </p:cNvPr>
          <p:cNvSpPr/>
          <p:nvPr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B92CD60-ECC5-3A71-4686-8E8D6AA06485}"/>
              </a:ext>
            </a:extLst>
          </p:cNvPr>
          <p:cNvGrpSpPr/>
          <p:nvPr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6" name="Titre 1">
              <a:hlinkClick r:id="rId6"/>
              <a:extLst>
                <a:ext uri="{FF2B5EF4-FFF2-40B4-BE49-F238E27FC236}">
                  <a16:creationId xmlns:a16="http://schemas.microsoft.com/office/drawing/2014/main" id="{DE64DE90-88D8-9A56-1D1E-62AF8143007A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6F8485-8B1A-71DC-256B-399B74D1BE36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9" name="Titre 1">
                <a:hlinkClick r:id="rId6"/>
                <a:extLst>
                  <a:ext uri="{FF2B5EF4-FFF2-40B4-BE49-F238E27FC236}">
                    <a16:creationId xmlns:a16="http://schemas.microsoft.com/office/drawing/2014/main" id="{A6FB99FE-A3B0-861E-4704-B6C128FFB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10" name="Graphique 17">
                <a:extLst>
                  <a:ext uri="{FF2B5EF4-FFF2-40B4-BE49-F238E27FC236}">
                    <a16:creationId xmlns:a16="http://schemas.microsoft.com/office/drawing/2014/main" id="{8EBB0393-26C7-4356-BCE1-A718F815DB43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074CA47-97C1-0FCE-3D60-D8A53B6F12A2}"/>
              </a:ext>
            </a:extLst>
          </p:cNvPr>
          <p:cNvSpPr/>
          <p:nvPr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93EB187-D474-F645-8981-20EDE9BAB384}"/>
              </a:ext>
            </a:extLst>
          </p:cNvPr>
          <p:cNvGrpSpPr/>
          <p:nvPr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17" name="Titre 1">
              <a:hlinkClick r:id="rId6"/>
              <a:extLst>
                <a:ext uri="{FF2B5EF4-FFF2-40B4-BE49-F238E27FC236}">
                  <a16:creationId xmlns:a16="http://schemas.microsoft.com/office/drawing/2014/main" id="{824F8A2A-19C1-41B5-0E43-C02BE1C5D729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57C46AF-0CB8-02CE-4BDC-6AE742004D83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24" name="Titre 1">
                <a:hlinkClick r:id="rId6"/>
                <a:extLst>
                  <a:ext uri="{FF2B5EF4-FFF2-40B4-BE49-F238E27FC236}">
                    <a16:creationId xmlns:a16="http://schemas.microsoft.com/office/drawing/2014/main" id="{F537550B-B21F-667C-5580-045786290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28" name="Graphique 17">
                <a:extLst>
                  <a:ext uri="{FF2B5EF4-FFF2-40B4-BE49-F238E27FC236}">
                    <a16:creationId xmlns:a16="http://schemas.microsoft.com/office/drawing/2014/main" id="{D807F6D3-D3B9-140E-1D59-76B0CA2A30CB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8FB02C4-1C10-EBF4-1532-C91B2CC696D0}"/>
              </a:ext>
            </a:extLst>
          </p:cNvPr>
          <p:cNvSpPr/>
          <p:nvPr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EE29200-2B88-F2EE-51E4-BED93E8A2039}"/>
              </a:ext>
            </a:extLst>
          </p:cNvPr>
          <p:cNvGrpSpPr/>
          <p:nvPr userDrawn="1"/>
        </p:nvGrpSpPr>
        <p:grpSpPr>
          <a:xfrm>
            <a:off x="433391" y="6019236"/>
            <a:ext cx="2176462" cy="489583"/>
            <a:chOff x="433388" y="6066064"/>
            <a:chExt cx="2470474" cy="555719"/>
          </a:xfrm>
        </p:grpSpPr>
        <p:sp>
          <p:nvSpPr>
            <p:cNvPr id="34" name="Titre 1">
              <a:hlinkClick r:id="rId6"/>
              <a:extLst>
                <a:ext uri="{FF2B5EF4-FFF2-40B4-BE49-F238E27FC236}">
                  <a16:creationId xmlns:a16="http://schemas.microsoft.com/office/drawing/2014/main" id="{EBF90C6D-6DB4-7BE0-D968-CFA6B7FD681F}"/>
                </a:ext>
              </a:extLst>
            </p:cNvPr>
            <p:cNvSpPr txBox="1">
              <a:spLocks/>
            </p:cNvSpPr>
            <p:nvPr/>
          </p:nvSpPr>
          <p:spPr>
            <a:xfrm>
              <a:off x="433388" y="6066064"/>
              <a:ext cx="2470474" cy="555719"/>
            </a:xfrm>
            <a:prstGeom prst="roundRect">
              <a:avLst>
                <a:gd name="adj" fmla="val 50000"/>
              </a:avLst>
            </a:prstGeom>
            <a:solidFill>
              <a:srgbClr val="FF1911"/>
            </a:solidFill>
          </p:spPr>
          <p:txBody>
            <a:bodyPr lIns="216000" tIns="0" rIns="0" bIns="0"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rPr>
                <a:t>Nexans.com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 Regular" pitchFamily="2" charset="0"/>
                <a:ea typeface="Jost Regular" pitchFamily="2" charset="0"/>
                <a:cs typeface="+mj-cs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1961A49B-2FE1-6156-7EFF-5FFC9492E5B1}"/>
                </a:ext>
              </a:extLst>
            </p:cNvPr>
            <p:cNvGrpSpPr/>
            <p:nvPr/>
          </p:nvGrpSpPr>
          <p:grpSpPr>
            <a:xfrm>
              <a:off x="2130378" y="6119184"/>
              <a:ext cx="692342" cy="449478"/>
              <a:chOff x="2440719" y="6119184"/>
              <a:chExt cx="692342" cy="449478"/>
            </a:xfrm>
          </p:grpSpPr>
          <p:sp>
            <p:nvSpPr>
              <p:cNvPr id="36" name="Titre 1">
                <a:hlinkClick r:id="rId6"/>
                <a:extLst>
                  <a:ext uri="{FF2B5EF4-FFF2-40B4-BE49-F238E27FC236}">
                    <a16:creationId xmlns:a16="http://schemas.microsoft.com/office/drawing/2014/main" id="{103AE080-D42C-F4F4-7254-64328197D7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719" y="6119184"/>
                <a:ext cx="692342" cy="44947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lIns="216000" tIns="0" rIns="0" bIns="0" anchor="ctr" anchorCtr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 Regular" pitchFamily="2" charset="0"/>
                  <a:ea typeface="Jost Regular" pitchFamily="2" charset="0"/>
                  <a:cs typeface="+mj-cs"/>
                </a:endParaRPr>
              </a:p>
            </p:txBody>
          </p:sp>
          <p:sp>
            <p:nvSpPr>
              <p:cNvPr id="37" name="Graphique 17">
                <a:extLst>
                  <a:ext uri="{FF2B5EF4-FFF2-40B4-BE49-F238E27FC236}">
                    <a16:creationId xmlns:a16="http://schemas.microsoft.com/office/drawing/2014/main" id="{FB3D122A-5582-3749-872A-3B4F49980DA9}"/>
                  </a:ext>
                </a:extLst>
              </p:cNvPr>
              <p:cNvSpPr/>
              <p:nvPr/>
            </p:nvSpPr>
            <p:spPr>
              <a:xfrm>
                <a:off x="2631909" y="6231209"/>
                <a:ext cx="309962" cy="225429"/>
              </a:xfrm>
              <a:custGeom>
                <a:avLst/>
                <a:gdLst>
                  <a:gd name="connsiteX0" fmla="*/ 4410863 w 4470356"/>
                  <a:gd name="connsiteY0" fmla="*/ 1479441 h 3251199"/>
                  <a:gd name="connsiteX1" fmla="*/ 2988462 w 4470356"/>
                  <a:gd name="connsiteY1" fmla="*/ 57041 h 3251199"/>
                  <a:gd name="connsiteX2" fmla="*/ 2701138 w 4470356"/>
                  <a:gd name="connsiteY2" fmla="*/ 62035 h 3251199"/>
                  <a:gd name="connsiteX3" fmla="*/ 2701138 w 4470356"/>
                  <a:gd name="connsiteY3" fmla="*/ 344366 h 3251199"/>
                  <a:gd name="connsiteX4" fmla="*/ 3776675 w 4470356"/>
                  <a:gd name="connsiteY4" fmla="*/ 1419903 h 3251199"/>
                  <a:gd name="connsiteX5" fmla="*/ 203200 w 4470356"/>
                  <a:gd name="connsiteY5" fmla="*/ 1419903 h 3251199"/>
                  <a:gd name="connsiteX6" fmla="*/ 0 w 4470356"/>
                  <a:gd name="connsiteY6" fmla="*/ 1623103 h 3251199"/>
                  <a:gd name="connsiteX7" fmla="*/ 203200 w 4470356"/>
                  <a:gd name="connsiteY7" fmla="*/ 1826303 h 3251199"/>
                  <a:gd name="connsiteX8" fmla="*/ 3776675 w 4470356"/>
                  <a:gd name="connsiteY8" fmla="*/ 1826303 h 3251199"/>
                  <a:gd name="connsiteX9" fmla="*/ 2701138 w 4470356"/>
                  <a:gd name="connsiteY9" fmla="*/ 2901841 h 3251199"/>
                  <a:gd name="connsiteX10" fmla="*/ 2696144 w 4470356"/>
                  <a:gd name="connsiteY10" fmla="*/ 3189165 h 3251199"/>
                  <a:gd name="connsiteX11" fmla="*/ 2983469 w 4470356"/>
                  <a:gd name="connsiteY11" fmla="*/ 3194159 h 3251199"/>
                  <a:gd name="connsiteX12" fmla="*/ 2988462 w 4470356"/>
                  <a:gd name="connsiteY12" fmla="*/ 3189165 h 3251199"/>
                  <a:gd name="connsiteX13" fmla="*/ 4410863 w 4470356"/>
                  <a:gd name="connsiteY13" fmla="*/ 1766766 h 3251199"/>
                  <a:gd name="connsiteX14" fmla="*/ 4410863 w 4470356"/>
                  <a:gd name="connsiteY14" fmla="*/ 1479441 h 325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70356" h="3251199">
                    <a:moveTo>
                      <a:pt x="4410863" y="1479441"/>
                    </a:moveTo>
                    <a:lnTo>
                      <a:pt x="2988462" y="57041"/>
                    </a:lnTo>
                    <a:cubicBezTo>
                      <a:pt x="2907741" y="-20923"/>
                      <a:pt x="2779101" y="-18687"/>
                      <a:pt x="2701138" y="62035"/>
                    </a:cubicBezTo>
                    <a:cubicBezTo>
                      <a:pt x="2625083" y="140779"/>
                      <a:pt x="2625083" y="265621"/>
                      <a:pt x="2701138" y="344366"/>
                    </a:cubicBezTo>
                    <a:lnTo>
                      <a:pt x="3776675" y="1419903"/>
                    </a:lnTo>
                    <a:lnTo>
                      <a:pt x="203200" y="1419903"/>
                    </a:lnTo>
                    <a:cubicBezTo>
                      <a:pt x="90976" y="1419903"/>
                      <a:pt x="0" y="1510879"/>
                      <a:pt x="0" y="1623103"/>
                    </a:cubicBezTo>
                    <a:cubicBezTo>
                      <a:pt x="0" y="1735328"/>
                      <a:pt x="90976" y="1826303"/>
                      <a:pt x="203200" y="1826303"/>
                    </a:cubicBezTo>
                    <a:lnTo>
                      <a:pt x="3776675" y="1826303"/>
                    </a:lnTo>
                    <a:lnTo>
                      <a:pt x="2701138" y="2901841"/>
                    </a:lnTo>
                    <a:cubicBezTo>
                      <a:pt x="2620416" y="2979804"/>
                      <a:pt x="2618180" y="3108444"/>
                      <a:pt x="2696144" y="3189165"/>
                    </a:cubicBezTo>
                    <a:cubicBezTo>
                      <a:pt x="2774107" y="3269887"/>
                      <a:pt x="2902747" y="3272123"/>
                      <a:pt x="2983469" y="3194159"/>
                    </a:cubicBezTo>
                    <a:cubicBezTo>
                      <a:pt x="2985162" y="3192524"/>
                      <a:pt x="2986827" y="3190859"/>
                      <a:pt x="2988462" y="3189165"/>
                    </a:cubicBezTo>
                    <a:lnTo>
                      <a:pt x="4410863" y="1766766"/>
                    </a:lnTo>
                    <a:cubicBezTo>
                      <a:pt x="4490189" y="1687416"/>
                      <a:pt x="4490189" y="1558790"/>
                      <a:pt x="4410863" y="1479441"/>
                    </a:cubicBezTo>
                    <a:close/>
                  </a:path>
                </a:pathLst>
              </a:custGeom>
              <a:solidFill>
                <a:srgbClr val="FF1911"/>
              </a:solidFill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F9548D56-1E22-9806-E88F-D49AFBB0C5E7}"/>
              </a:ext>
            </a:extLst>
          </p:cNvPr>
          <p:cNvSpPr/>
          <p:nvPr userDrawn="1"/>
        </p:nvSpPr>
        <p:spPr>
          <a:xfrm rot="1845377">
            <a:off x="3733981" y="409492"/>
            <a:ext cx="7899850" cy="6272210"/>
          </a:xfrm>
          <a:custGeom>
            <a:avLst/>
            <a:gdLst>
              <a:gd name="connsiteX0" fmla="*/ 7428488 w 7899850"/>
              <a:gd name="connsiteY0" fmla="*/ 166170 h 6272210"/>
              <a:gd name="connsiteX1" fmla="*/ 7899850 w 7899850"/>
              <a:gd name="connsiteY1" fmla="*/ 958260 h 6272210"/>
              <a:gd name="connsiteX2" fmla="*/ 7823366 w 7899850"/>
              <a:gd name="connsiteY2" fmla="*/ 1025096 h 6272210"/>
              <a:gd name="connsiteX3" fmla="*/ 7748000 w 7899850"/>
              <a:gd name="connsiteY3" fmla="*/ 1110690 h 6272210"/>
              <a:gd name="connsiteX4" fmla="*/ 7379195 w 7899850"/>
              <a:gd name="connsiteY4" fmla="*/ 3041309 h 6272210"/>
              <a:gd name="connsiteX5" fmla="*/ 7376861 w 7899850"/>
              <a:gd name="connsiteY5" fmla="*/ 3199232 h 6272210"/>
              <a:gd name="connsiteX6" fmla="*/ 6552560 w 7899850"/>
              <a:gd name="connsiteY6" fmla="*/ 1814053 h 6272210"/>
              <a:gd name="connsiteX7" fmla="*/ 6592917 w 7899850"/>
              <a:gd name="connsiteY7" fmla="*/ 1586672 h 6272210"/>
              <a:gd name="connsiteX8" fmla="*/ 7021700 w 7899850"/>
              <a:gd name="connsiteY8" fmla="*/ 550123 h 6272210"/>
              <a:gd name="connsiteX9" fmla="*/ 7421436 w 7899850"/>
              <a:gd name="connsiteY9" fmla="*/ 170497 h 6272210"/>
              <a:gd name="connsiteX10" fmla="*/ 2914031 w 7899850"/>
              <a:gd name="connsiteY10" fmla="*/ 150989 h 6272210"/>
              <a:gd name="connsiteX11" fmla="*/ 3357591 w 7899850"/>
              <a:gd name="connsiteY11" fmla="*/ 9414 h 6272210"/>
              <a:gd name="connsiteX12" fmla="*/ 4374997 w 7899850"/>
              <a:gd name="connsiteY12" fmla="*/ 375430 h 6272210"/>
              <a:gd name="connsiteX13" fmla="*/ 4917427 w 7899850"/>
              <a:gd name="connsiteY13" fmla="*/ 1277068 h 6272210"/>
              <a:gd name="connsiteX14" fmla="*/ 5446596 w 7899850"/>
              <a:gd name="connsiteY14" fmla="*/ 3467719 h 6272210"/>
              <a:gd name="connsiteX15" fmla="*/ 5671826 w 7899850"/>
              <a:gd name="connsiteY15" fmla="*/ 4541611 h 6272210"/>
              <a:gd name="connsiteX16" fmla="*/ 6079850 w 7899850"/>
              <a:gd name="connsiteY16" fmla="*/ 5401599 h 6272210"/>
              <a:gd name="connsiteX17" fmla="*/ 6209740 w 7899850"/>
              <a:gd name="connsiteY17" fmla="*/ 5457513 h 6272210"/>
              <a:gd name="connsiteX18" fmla="*/ 6210458 w 7899850"/>
              <a:gd name="connsiteY18" fmla="*/ 5457441 h 6272210"/>
              <a:gd name="connsiteX19" fmla="*/ 6331460 w 7899850"/>
              <a:gd name="connsiteY19" fmla="*/ 5228842 h 6272210"/>
              <a:gd name="connsiteX20" fmla="*/ 6450271 w 7899850"/>
              <a:gd name="connsiteY20" fmla="*/ 4336582 h 6272210"/>
              <a:gd name="connsiteX21" fmla="*/ 6452500 w 7899850"/>
              <a:gd name="connsiteY21" fmla="*/ 4200882 h 6272210"/>
              <a:gd name="connsiteX22" fmla="*/ 7372375 w 7899850"/>
              <a:gd name="connsiteY22" fmla="*/ 3653478 h 6272210"/>
              <a:gd name="connsiteX23" fmla="*/ 7371590 w 7899850"/>
              <a:gd name="connsiteY23" fmla="*/ 3847284 h 6272210"/>
              <a:gd name="connsiteX24" fmla="*/ 7370514 w 7899850"/>
              <a:gd name="connsiteY24" fmla="*/ 4173444 h 6272210"/>
              <a:gd name="connsiteX25" fmla="*/ 7335300 w 7899850"/>
              <a:gd name="connsiteY25" fmla="*/ 4855526 h 6272210"/>
              <a:gd name="connsiteX26" fmla="*/ 7318237 w 7899850"/>
              <a:gd name="connsiteY26" fmla="*/ 4986213 h 6272210"/>
              <a:gd name="connsiteX27" fmla="*/ 5472416 w 7899850"/>
              <a:gd name="connsiteY27" fmla="*/ 6084635 h 6272210"/>
              <a:gd name="connsiteX28" fmla="*/ 5421150 w 7899850"/>
              <a:gd name="connsiteY28" fmla="*/ 6040228 h 6272210"/>
              <a:gd name="connsiteX29" fmla="*/ 4796928 w 7899850"/>
              <a:gd name="connsiteY29" fmla="*/ 4817809 h 6272210"/>
              <a:gd name="connsiteX30" fmla="*/ 4543454 w 7899850"/>
              <a:gd name="connsiteY30" fmla="*/ 3629151 h 6272210"/>
              <a:gd name="connsiteX31" fmla="*/ 4062242 w 7899850"/>
              <a:gd name="connsiteY31" fmla="*/ 1609249 h 6272210"/>
              <a:gd name="connsiteX32" fmla="*/ 3469705 w 7899850"/>
              <a:gd name="connsiteY32" fmla="*/ 920011 h 6272210"/>
              <a:gd name="connsiteX33" fmla="*/ 3021394 w 7899850"/>
              <a:gd name="connsiteY33" fmla="*/ 1502943 h 6272210"/>
              <a:gd name="connsiteX34" fmla="*/ 2777241 w 7899850"/>
              <a:gd name="connsiteY34" fmla="*/ 3027007 h 6272210"/>
              <a:gd name="connsiteX35" fmla="*/ 2757169 w 7899850"/>
              <a:gd name="connsiteY35" fmla="*/ 3231091 h 6272210"/>
              <a:gd name="connsiteX36" fmla="*/ 2729857 w 7899850"/>
              <a:gd name="connsiteY36" fmla="*/ 3509152 h 6272210"/>
              <a:gd name="connsiteX37" fmla="*/ 2024275 w 7899850"/>
              <a:gd name="connsiteY37" fmla="*/ 5849908 h 6272210"/>
              <a:gd name="connsiteX38" fmla="*/ 701282 w 7899850"/>
              <a:gd name="connsiteY38" fmla="*/ 6262162 h 6272210"/>
              <a:gd name="connsiteX39" fmla="*/ 0 w 7899850"/>
              <a:gd name="connsiteY39" fmla="*/ 6116142 h 6272210"/>
              <a:gd name="connsiteX40" fmla="*/ 304154 w 7899850"/>
              <a:gd name="connsiteY40" fmla="*/ 5250490 h 6272210"/>
              <a:gd name="connsiteX41" fmla="*/ 302864 w 7899850"/>
              <a:gd name="connsiteY41" fmla="*/ 5250060 h 6272210"/>
              <a:gd name="connsiteX42" fmla="*/ 798054 w 7899850"/>
              <a:gd name="connsiteY42" fmla="*/ 5349558 h 6272210"/>
              <a:gd name="connsiteX43" fmla="*/ 1347868 w 7899850"/>
              <a:gd name="connsiteY43" fmla="*/ 5229990 h 6272210"/>
              <a:gd name="connsiteX44" fmla="*/ 1816536 w 7899850"/>
              <a:gd name="connsiteY44" fmla="*/ 3420551 h 6272210"/>
              <a:gd name="connsiteX45" fmla="*/ 1844206 w 7899850"/>
              <a:gd name="connsiteY45" fmla="*/ 3139193 h 6272210"/>
              <a:gd name="connsiteX46" fmla="*/ 1863990 w 7899850"/>
              <a:gd name="connsiteY46" fmla="*/ 2938264 h 6272210"/>
              <a:gd name="connsiteX47" fmla="*/ 2146567 w 7899850"/>
              <a:gd name="connsiteY47" fmla="*/ 1226101 h 6272210"/>
              <a:gd name="connsiteX48" fmla="*/ 2546061 w 7899850"/>
              <a:gd name="connsiteY48" fmla="*/ 455573 h 6272210"/>
              <a:gd name="connsiteX49" fmla="*/ 2914031 w 7899850"/>
              <a:gd name="connsiteY49" fmla="*/ 150989 h 62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899850" h="6272210">
                <a:moveTo>
                  <a:pt x="7428488" y="166170"/>
                </a:moveTo>
                <a:lnTo>
                  <a:pt x="7899850" y="958260"/>
                </a:lnTo>
                <a:lnTo>
                  <a:pt x="7823366" y="1025096"/>
                </a:lnTo>
                <a:cubicBezTo>
                  <a:pt x="7797048" y="1051281"/>
                  <a:pt x="7771866" y="1079763"/>
                  <a:pt x="7748000" y="1110690"/>
                </a:cubicBezTo>
                <a:cubicBezTo>
                  <a:pt x="7469563" y="1471491"/>
                  <a:pt x="7398382" y="2235714"/>
                  <a:pt x="7379195" y="3041309"/>
                </a:cubicBezTo>
                <a:lnTo>
                  <a:pt x="7376861" y="3199232"/>
                </a:lnTo>
                <a:lnTo>
                  <a:pt x="6552560" y="1814053"/>
                </a:lnTo>
                <a:lnTo>
                  <a:pt x="6592917" y="1586672"/>
                </a:lnTo>
                <a:cubicBezTo>
                  <a:pt x="6682942" y="1143678"/>
                  <a:pt x="6822562" y="808132"/>
                  <a:pt x="7021700" y="550123"/>
                </a:cubicBezTo>
                <a:cubicBezTo>
                  <a:pt x="7136753" y="401066"/>
                  <a:pt x="7270837" y="274066"/>
                  <a:pt x="7421436" y="170497"/>
                </a:cubicBezTo>
                <a:close/>
                <a:moveTo>
                  <a:pt x="2914031" y="150989"/>
                </a:moveTo>
                <a:cubicBezTo>
                  <a:pt x="3049603" y="76456"/>
                  <a:pt x="3197773" y="29091"/>
                  <a:pt x="3357591" y="9414"/>
                </a:cubicBezTo>
                <a:cubicBezTo>
                  <a:pt x="3736152" y="-37109"/>
                  <a:pt x="4087976" y="89413"/>
                  <a:pt x="4374997" y="375430"/>
                </a:cubicBezTo>
                <a:cubicBezTo>
                  <a:pt x="4585962" y="585607"/>
                  <a:pt x="4763380" y="880513"/>
                  <a:pt x="4917427" y="1277068"/>
                </a:cubicBezTo>
                <a:cubicBezTo>
                  <a:pt x="5172119" y="1932686"/>
                  <a:pt x="5317924" y="2748230"/>
                  <a:pt x="5446596" y="3467719"/>
                </a:cubicBezTo>
                <a:cubicBezTo>
                  <a:pt x="5523083" y="3895455"/>
                  <a:pt x="5595340" y="4299464"/>
                  <a:pt x="5671826" y="4541611"/>
                </a:cubicBezTo>
                <a:cubicBezTo>
                  <a:pt x="5841860" y="5079955"/>
                  <a:pt x="5987521" y="5306404"/>
                  <a:pt x="6079850" y="5401599"/>
                </a:cubicBezTo>
                <a:cubicBezTo>
                  <a:pt x="6142215" y="5465899"/>
                  <a:pt x="6167591" y="5462745"/>
                  <a:pt x="6209740" y="5457513"/>
                </a:cubicBezTo>
                <a:cubicBezTo>
                  <a:pt x="6210028" y="5457513"/>
                  <a:pt x="6210242" y="5457513"/>
                  <a:pt x="6210458" y="5457441"/>
                </a:cubicBezTo>
                <a:cubicBezTo>
                  <a:pt x="6226586" y="5447763"/>
                  <a:pt x="6280133" y="5387765"/>
                  <a:pt x="6331460" y="5228842"/>
                </a:cubicBezTo>
                <a:cubicBezTo>
                  <a:pt x="6399765" y="5017278"/>
                  <a:pt x="6439641" y="4717680"/>
                  <a:pt x="6450271" y="4336582"/>
                </a:cubicBezTo>
                <a:lnTo>
                  <a:pt x="6452500" y="4200882"/>
                </a:lnTo>
                <a:lnTo>
                  <a:pt x="7372375" y="3653478"/>
                </a:lnTo>
                <a:lnTo>
                  <a:pt x="7371590" y="3847284"/>
                </a:lnTo>
                <a:cubicBezTo>
                  <a:pt x="7371374" y="3954307"/>
                  <a:pt x="7371088" y="4064986"/>
                  <a:pt x="7370514" y="4173444"/>
                </a:cubicBezTo>
                <a:cubicBezTo>
                  <a:pt x="7369116" y="4424570"/>
                  <a:pt x="7357456" y="4651431"/>
                  <a:pt x="7335300" y="4855526"/>
                </a:cubicBezTo>
                <a:lnTo>
                  <a:pt x="7318237" y="4986213"/>
                </a:lnTo>
                <a:lnTo>
                  <a:pt x="5472416" y="6084635"/>
                </a:lnTo>
                <a:lnTo>
                  <a:pt x="5421150" y="6040228"/>
                </a:lnTo>
                <a:cubicBezTo>
                  <a:pt x="5180148" y="5791701"/>
                  <a:pt x="4981799" y="5403249"/>
                  <a:pt x="4796928" y="4817809"/>
                </a:cubicBezTo>
                <a:cubicBezTo>
                  <a:pt x="4702592" y="4519174"/>
                  <a:pt x="4628901" y="4106707"/>
                  <a:pt x="4543454" y="3629151"/>
                </a:cubicBezTo>
                <a:cubicBezTo>
                  <a:pt x="4422165" y="2950736"/>
                  <a:pt x="4284676" y="2181786"/>
                  <a:pt x="4062242" y="1609249"/>
                </a:cubicBezTo>
                <a:cubicBezTo>
                  <a:pt x="3874716" y="1126604"/>
                  <a:pt x="3675365" y="894707"/>
                  <a:pt x="3469705" y="920011"/>
                </a:cubicBezTo>
                <a:cubicBezTo>
                  <a:pt x="3401821" y="928326"/>
                  <a:pt x="3195228" y="953774"/>
                  <a:pt x="3021394" y="1502943"/>
                </a:cubicBezTo>
                <a:cubicBezTo>
                  <a:pt x="2882974" y="1940284"/>
                  <a:pt x="2826773" y="2517624"/>
                  <a:pt x="2777241" y="3027007"/>
                </a:cubicBezTo>
                <a:cubicBezTo>
                  <a:pt x="2770502" y="3096397"/>
                  <a:pt x="2763836" y="3164569"/>
                  <a:pt x="2757169" y="3231091"/>
                </a:cubicBezTo>
                <a:cubicBezTo>
                  <a:pt x="2747635" y="3326072"/>
                  <a:pt x="2738602" y="3419118"/>
                  <a:pt x="2729857" y="3509152"/>
                </a:cubicBezTo>
                <a:cubicBezTo>
                  <a:pt x="2634590" y="4490859"/>
                  <a:pt x="2559322" y="5266333"/>
                  <a:pt x="2024275" y="5849908"/>
                </a:cubicBezTo>
                <a:cubicBezTo>
                  <a:pt x="1819547" y="6073203"/>
                  <a:pt x="1423852" y="6326031"/>
                  <a:pt x="701282" y="6262162"/>
                </a:cubicBezTo>
                <a:cubicBezTo>
                  <a:pt x="330246" y="6229330"/>
                  <a:pt x="32688" y="6127611"/>
                  <a:pt x="0" y="6116142"/>
                </a:cubicBezTo>
                <a:lnTo>
                  <a:pt x="304154" y="5250490"/>
                </a:lnTo>
                <a:lnTo>
                  <a:pt x="302864" y="5250060"/>
                </a:lnTo>
                <a:cubicBezTo>
                  <a:pt x="305157" y="5250849"/>
                  <a:pt x="532753" y="5328483"/>
                  <a:pt x="798054" y="5349558"/>
                </a:cubicBezTo>
                <a:cubicBezTo>
                  <a:pt x="951314" y="5361744"/>
                  <a:pt x="1226508" y="5362388"/>
                  <a:pt x="1347868" y="5229990"/>
                </a:cubicBezTo>
                <a:cubicBezTo>
                  <a:pt x="1675606" y="4872431"/>
                  <a:pt x="1731663" y="4294876"/>
                  <a:pt x="1816536" y="3420551"/>
                </a:cubicBezTo>
                <a:cubicBezTo>
                  <a:pt x="1825353" y="3329728"/>
                  <a:pt x="1834457" y="3235822"/>
                  <a:pt x="1844206" y="3139193"/>
                </a:cubicBezTo>
                <a:cubicBezTo>
                  <a:pt x="1850801" y="3073674"/>
                  <a:pt x="1857324" y="3006578"/>
                  <a:pt x="1863990" y="2938264"/>
                </a:cubicBezTo>
                <a:cubicBezTo>
                  <a:pt x="1917897" y="2383862"/>
                  <a:pt x="1978972" y="1755483"/>
                  <a:pt x="2146567" y="1226101"/>
                </a:cubicBezTo>
                <a:cubicBezTo>
                  <a:pt x="2248860" y="902950"/>
                  <a:pt x="2379540" y="650911"/>
                  <a:pt x="2546061" y="455573"/>
                </a:cubicBezTo>
                <a:cubicBezTo>
                  <a:pt x="2655486" y="327223"/>
                  <a:pt x="2778459" y="225522"/>
                  <a:pt x="2914031" y="150989"/>
                </a:cubicBezTo>
                <a:close/>
              </a:path>
            </a:pathLst>
          </a:custGeom>
          <a:gradFill>
            <a:gsLst>
              <a:gs pos="8000">
                <a:schemeClr val="tx2">
                  <a:alpha val="0"/>
                </a:schemeClr>
              </a:gs>
              <a:gs pos="54000">
                <a:schemeClr val="tx2"/>
              </a:gs>
              <a:gs pos="100000">
                <a:schemeClr val="tx2"/>
              </a:gs>
            </a:gsLst>
            <a:lin ang="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latin typeface="Jost Regular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125E4B-E2D2-FFCC-8FAC-523C52BA6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7" y="577837"/>
            <a:ext cx="4388379" cy="1008356"/>
          </a:xfrm>
        </p:spPr>
        <p:txBody>
          <a:bodyPr vert="horz">
            <a:normAutofit/>
          </a:bodyPr>
          <a:lstStyle>
            <a:lvl1pPr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  <a:endParaRPr lang="pt-BR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151AF66-15A4-02F6-6E68-D35C0F764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4742370"/>
            <a:ext cx="4013621" cy="6809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0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defRPr>
            </a:lvl2pPr>
            <a:lvl3pPr>
              <a:lnSpc>
                <a:spcPct val="90000"/>
              </a:lnSpc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200">
                <a:solidFill>
                  <a:schemeClr val="bg1"/>
                </a:solidFill>
              </a:defRPr>
            </a:lvl7pPr>
            <a:lvl8pPr>
              <a:defRPr sz="11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Surname NAME</a:t>
            </a:r>
          </a:p>
          <a:p>
            <a:pPr lvl="1"/>
            <a:r>
              <a:rPr lang="en-US"/>
              <a:t>email@nexans.com</a:t>
            </a:r>
          </a:p>
        </p:txBody>
      </p:sp>
    </p:spTree>
    <p:extLst>
      <p:ext uri="{BB962C8B-B14F-4D97-AF65-F5344CB8AC3E}">
        <p14:creationId xmlns:p14="http://schemas.microsoft.com/office/powerpoint/2010/main" val="117944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13853"/>
              </p:ext>
            </p:ext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CE05611-2CA2-4493-8328-B27802505C5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GB" sz="2000" b="1" i="0" baseline="0"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4" name="Espace réservé du contenu"/>
          <p:cNvSpPr>
            <a:spLocks noGrp="1"/>
          </p:cNvSpPr>
          <p:nvPr>
            <p:ph sz="quarter" idx="10" hasCustomPrompt="1"/>
          </p:nvPr>
        </p:nvSpPr>
        <p:spPr>
          <a:xfrm>
            <a:off x="495487" y="1112520"/>
            <a:ext cx="11201028" cy="498473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801224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8A06-821B-2441-1C7D-04AA5730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F948-4249-7691-61CB-E63DA3358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F95F6-D4DF-56E7-099B-B4E489F2E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Jost Regular" pitchFamily="2" charset="0"/>
              </a:rPr>
              <a:t>Vulcain PMI Kickoff Nexans – April 2024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t>Confidential ©</a:t>
            </a:r>
            <a:endParaRPr kumimoji="0" lang="fr-FR" sz="900" b="0" i="0" u="none" strike="noStrike" kern="1200" cap="none" spc="0" normalizeH="0" baseline="3000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13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808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F6DBD4-39DD-C0DC-E7D9-53AA489F9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84" b="19595"/>
          <a:stretch>
            <a:fillRect/>
          </a:stretch>
        </p:blipFill>
        <p:spPr>
          <a:xfrm>
            <a:off x="0" y="-218546"/>
            <a:ext cx="12192000" cy="7169059"/>
          </a:xfrm>
          <a:custGeom>
            <a:avLst/>
            <a:gdLst>
              <a:gd name="connsiteX0" fmla="*/ 0 w 12175032"/>
              <a:gd name="connsiteY0" fmla="*/ 0 h 7159082"/>
              <a:gd name="connsiteX1" fmla="*/ 3395308 w 12175032"/>
              <a:gd name="connsiteY1" fmla="*/ 0 h 7159082"/>
              <a:gd name="connsiteX2" fmla="*/ 3395308 w 12175032"/>
              <a:gd name="connsiteY2" fmla="*/ 211870 h 7159082"/>
              <a:gd name="connsiteX3" fmla="*/ 3957128 w 12175032"/>
              <a:gd name="connsiteY3" fmla="*/ 211870 h 7159082"/>
              <a:gd name="connsiteX4" fmla="*/ 12175032 w 12175032"/>
              <a:gd name="connsiteY4" fmla="*/ 211870 h 7159082"/>
              <a:gd name="connsiteX5" fmla="*/ 12175032 w 12175032"/>
              <a:gd name="connsiteY5" fmla="*/ 7069870 h 7159082"/>
              <a:gd name="connsiteX6" fmla="*/ 3957127 w 12175032"/>
              <a:gd name="connsiteY6" fmla="*/ 7069870 h 7159082"/>
              <a:gd name="connsiteX7" fmla="*/ 3395307 w 12175032"/>
              <a:gd name="connsiteY7" fmla="*/ 7069870 h 7159082"/>
              <a:gd name="connsiteX8" fmla="*/ 3395307 w 12175032"/>
              <a:gd name="connsiteY8" fmla="*/ 7159082 h 7159082"/>
              <a:gd name="connsiteX9" fmla="*/ 0 w 12175032"/>
              <a:gd name="connsiteY9" fmla="*/ 7159082 h 715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5032" h="7159082">
                <a:moveTo>
                  <a:pt x="0" y="0"/>
                </a:moveTo>
                <a:lnTo>
                  <a:pt x="3395308" y="0"/>
                </a:lnTo>
                <a:lnTo>
                  <a:pt x="3395308" y="211870"/>
                </a:lnTo>
                <a:lnTo>
                  <a:pt x="3957128" y="211870"/>
                </a:lnTo>
                <a:lnTo>
                  <a:pt x="12175032" y="211870"/>
                </a:lnTo>
                <a:lnTo>
                  <a:pt x="12175032" y="7069870"/>
                </a:lnTo>
                <a:lnTo>
                  <a:pt x="3957127" y="7069870"/>
                </a:lnTo>
                <a:lnTo>
                  <a:pt x="3395307" y="7069870"/>
                </a:lnTo>
                <a:lnTo>
                  <a:pt x="3395307" y="7159082"/>
                </a:lnTo>
                <a:lnTo>
                  <a:pt x="0" y="7159082"/>
                </a:lnTo>
                <a:close/>
              </a:path>
            </a:pathLst>
          </a:cu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7A636B-A900-4E1D-A3AF-D98C3AA8E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86" y="1682440"/>
            <a:ext cx="4246613" cy="61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1pPr>
            <a:lvl2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>
              <a:lnSpc>
                <a:spcPct val="90000"/>
              </a:lnSpc>
              <a:buFontTx/>
              <a:buNone/>
              <a:defRPr sz="4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C62D60-D448-596A-F1A4-AC5EB55CA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4E23F8-71C4-401D-BFB1-910DAAF6F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2302B9E-32D2-B9D9-6CC5-516D40E129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7" y="2798763"/>
            <a:ext cx="6481763" cy="360203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2450"/>
              </a:spcAft>
              <a:defRPr sz="6600" cap="none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3pPr>
            <a:lvl4pPr marL="0" indent="0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4pPr>
            <a:lvl5pPr marL="0" indent="0">
              <a:lnSpc>
                <a:spcPct val="85000"/>
              </a:lnSpc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5pPr>
            <a:lvl6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6pPr>
            <a:lvl7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7pPr>
            <a:lvl8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8pPr>
            <a:lvl9pPr marL="0" indent="0">
              <a:lnSpc>
                <a:spcPct val="85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</a:defRPr>
            </a:lvl9pPr>
          </a:lstStyle>
          <a:p>
            <a:pPr lvl="0"/>
            <a:r>
              <a:rPr lang="en-GB"/>
              <a:t>Lorem ipsum</a:t>
            </a:r>
            <a:br>
              <a:rPr lang="en-GB"/>
            </a:b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GB"/>
          </a:p>
          <a:p>
            <a:pPr lvl="1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br>
              <a:rPr lang="en-GB"/>
            </a:br>
            <a:r>
              <a:rPr lang="en-GB"/>
              <a:t>ipsum alit </a:t>
            </a:r>
            <a:r>
              <a:rPr lang="en-GB" err="1"/>
              <a:t>dolor</a:t>
            </a:r>
            <a:endParaRPr lang="en-GB"/>
          </a:p>
        </p:txBody>
      </p:sp>
      <p:cxnSp>
        <p:nvCxnSpPr>
          <p:cNvPr id="9" name="Connecteur droit 6">
            <a:extLst>
              <a:ext uri="{FF2B5EF4-FFF2-40B4-BE49-F238E27FC236}">
                <a16:creationId xmlns:a16="http://schemas.microsoft.com/office/drawing/2014/main" id="{167FAF76-E0E3-BE5D-B8F1-7BC3AD9B4609}"/>
              </a:ext>
            </a:extLst>
          </p:cNvPr>
          <p:cNvCxnSpPr>
            <a:cxnSpLocks/>
          </p:cNvCxnSpPr>
          <p:nvPr userDrawn="1"/>
        </p:nvCxnSpPr>
        <p:spPr>
          <a:xfrm>
            <a:off x="433388" y="2489529"/>
            <a:ext cx="51366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BA098-6A50-0FCD-2B90-8A0C162764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Business Review Europe 2025</a:t>
            </a:r>
            <a:endParaRPr lang="fr-FR" baseline="30000"/>
          </a:p>
        </p:txBody>
      </p:sp>
    </p:spTree>
    <p:extLst>
      <p:ext uri="{BB962C8B-B14F-4D97-AF65-F5344CB8AC3E}">
        <p14:creationId xmlns:p14="http://schemas.microsoft.com/office/powerpoint/2010/main" val="1833580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A34C-3467-D014-840C-237D32DC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F053-DB56-4348-AE45-240B64C8DC22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B087-93CC-7B20-9223-AE650593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6B0F-28ED-A6E1-ECFA-E3F546B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A946-8111-4131-82C4-D74C201B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Elementi grafici, nero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9D9E33EA-D309-CABE-165A-D9E8B2165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51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45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Elementi grafici, nero&#10;&#10;Il contenuto generato dall'IA potrebbe non essere corretto.">
            <a:extLst>
              <a:ext uri="{FF2B5EF4-FFF2-40B4-BE49-F238E27FC236}">
                <a16:creationId xmlns:a16="http://schemas.microsoft.com/office/drawing/2014/main" id="{75580102-65AB-278C-92C3-504AF2E0A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17174" y="549275"/>
            <a:ext cx="1428084" cy="5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82698-E337-232A-7819-D026D6C3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963" y="6356350"/>
            <a:ext cx="7818437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r>
              <a:rPr lang="it-IT" dirty="0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4B7BF-5D45-03B2-ACED-C5C50610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50000"/>
                    <a:lumOff val="50000"/>
                  </a:schemeClr>
                </a:solidFill>
                <a:latin typeface="Nohemi Light" pitchFamily="2" charset="0"/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5C5E0B-04A0-D681-5178-A2EF22A7B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17174" y="549275"/>
            <a:ext cx="1428084" cy="5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2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86" userDrawn="1">
          <p15:clr>
            <a:srgbClr val="FBAE40"/>
          </p15:clr>
        </p15:guide>
        <p15:guide id="4" pos="2933" userDrawn="1">
          <p15:clr>
            <a:srgbClr val="FBAE40"/>
          </p15:clr>
        </p15:guide>
        <p15:guide id="5" pos="2479" userDrawn="1">
          <p15:clr>
            <a:srgbClr val="FBAE40"/>
          </p15:clr>
        </p15:guide>
        <p15:guide id="6" pos="2026" userDrawn="1">
          <p15:clr>
            <a:srgbClr val="FBAE40"/>
          </p15:clr>
        </p15:guide>
        <p15:guide id="7" pos="1572" userDrawn="1">
          <p15:clr>
            <a:srgbClr val="FBAE40"/>
          </p15:clr>
        </p15:guide>
        <p15:guide id="8" pos="1118" userDrawn="1">
          <p15:clr>
            <a:srgbClr val="FBAE40"/>
          </p15:clr>
        </p15:guide>
        <p15:guide id="9" pos="665" userDrawn="1">
          <p15:clr>
            <a:srgbClr val="FBAE40"/>
          </p15:clr>
        </p15:guide>
        <p15:guide id="10" pos="211" userDrawn="1">
          <p15:clr>
            <a:srgbClr val="FBAE40"/>
          </p15:clr>
        </p15:guide>
        <p15:guide id="11" pos="4294" userDrawn="1">
          <p15:clr>
            <a:srgbClr val="FBAE40"/>
          </p15:clr>
        </p15:guide>
        <p15:guide id="12" pos="4747" userDrawn="1">
          <p15:clr>
            <a:srgbClr val="FBAE40"/>
          </p15:clr>
        </p15:guide>
        <p15:guide id="13" pos="5201" userDrawn="1">
          <p15:clr>
            <a:srgbClr val="FBAE40"/>
          </p15:clr>
        </p15:guide>
        <p15:guide id="14" pos="5654" userDrawn="1">
          <p15:clr>
            <a:srgbClr val="FBAE40"/>
          </p15:clr>
        </p15:guide>
        <p15:guide id="15" pos="6108" userDrawn="1">
          <p15:clr>
            <a:srgbClr val="FBAE40"/>
          </p15:clr>
        </p15:guide>
        <p15:guide id="16" pos="6562" userDrawn="1">
          <p15:clr>
            <a:srgbClr val="FBAE40"/>
          </p15:clr>
        </p15:guide>
        <p15:guide id="17" pos="7015" userDrawn="1">
          <p15:clr>
            <a:srgbClr val="FBAE40"/>
          </p15:clr>
        </p15:guide>
        <p15:guide id="18" pos="7469" userDrawn="1">
          <p15:clr>
            <a:srgbClr val="FBAE40"/>
          </p15:clr>
        </p15:guide>
        <p15:guide id="19" orient="horz" pos="1729" userDrawn="1">
          <p15:clr>
            <a:srgbClr val="FBAE40"/>
          </p15:clr>
        </p15:guide>
        <p15:guide id="20" orient="horz" pos="1253" userDrawn="1">
          <p15:clr>
            <a:srgbClr val="FBAE40"/>
          </p15:clr>
        </p15:guide>
        <p15:guide id="21" orient="horz" pos="799" userDrawn="1">
          <p15:clr>
            <a:srgbClr val="FBAE40"/>
          </p15:clr>
        </p15:guide>
        <p15:guide id="22" orient="horz" pos="346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067" userDrawn="1">
          <p15:clr>
            <a:srgbClr val="FBAE40"/>
          </p15:clr>
        </p15:guide>
        <p15:guide id="25" orient="horz" pos="3521" userDrawn="1">
          <p15:clr>
            <a:srgbClr val="FBAE40"/>
          </p15:clr>
        </p15:guide>
        <p15:guide id="26" orient="horz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EC56E-A82D-B540-B934-CB1B3648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6694E-686C-50AF-13DC-CF848C63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33BF5-F65C-595A-63F2-8D202D6E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C2741B-DE4D-168F-6864-5174B3B9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A3C837-F112-178A-7C8C-A4A5C084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0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6CF8F1-5C88-039B-7EC5-A9B6CE9D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78A9A4-849A-91D3-50AC-A36CAF9D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B4D805-F550-FBF6-ACDB-58CF3103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806255-DAD1-5B59-962A-76587F17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42A3A-A720-314A-BF81-6FD68138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82FF0-63C8-C551-7307-80479470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AD8D2A-8513-8C00-E549-E520801D2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9AF3A8-9238-8E8F-9438-C3CB1137A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BB916D-9139-1144-E249-722AA4F2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C02EB6-A3C0-CCBF-ACEF-645CE510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Nome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BF33E6-ED0A-DBF1-DC70-25A70E4C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F98B5-5020-9142-A847-5708953767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1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030C657-E195-EDE0-E09A-6232C15913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302514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30C657-E195-EDE0-E09A-6232C1591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8A2F73-FEBC-82E0-1A9E-86E71604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1831F3-8633-0727-62AE-A9ACD40A9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39F69C-51BF-2DA6-77D6-8AEE71A85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Nome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52B263-2DF1-4903-6C5F-87C25E12F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DF98B5-5020-9142-A847-5708953767C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98A78C5-BDF9-7352-2A2C-FCFE2F650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34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Nohemi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ohemi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53C3791F-23CC-9F0F-210D-6E7E78B57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16700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04" imgH="484" progId="TCLayout.ActiveDocument.1">
                  <p:embed/>
                </p:oleObj>
              </mc:Choice>
              <mc:Fallback>
                <p:oleObj name="think-cell Slide" r:id="rId14" imgW="504" imgH="484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C3791F-23CC-9F0F-210D-6E7E78B57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B77BC4-490B-F5EE-A76F-BE4A1179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587141"/>
            <a:ext cx="11323637" cy="644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569D58-EBCD-C295-4211-5635223F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814" y="1825625"/>
            <a:ext cx="1131320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2</a:t>
            </a:r>
          </a:p>
          <a:p>
            <a:pPr lvl="2"/>
            <a:r>
              <a:rPr lang="fr-FR"/>
              <a:t>3</a:t>
            </a:r>
          </a:p>
          <a:p>
            <a:pPr lvl="3"/>
            <a:r>
              <a:rPr lang="fr-FR"/>
              <a:t>4</a:t>
            </a:r>
          </a:p>
          <a:p>
            <a:pPr lvl="4"/>
            <a:r>
              <a:rPr lang="fr-FR"/>
              <a:t>5</a:t>
            </a:r>
          </a:p>
          <a:p>
            <a:pPr lvl="5"/>
            <a:r>
              <a:rPr lang="fr-FR"/>
              <a:t>6</a:t>
            </a:r>
          </a:p>
          <a:p>
            <a:pPr lvl="7"/>
            <a:r>
              <a:rPr lang="fr-FR"/>
              <a:t>7</a:t>
            </a:r>
            <a:br>
              <a:rPr lang="fr-FR"/>
            </a:br>
            <a:r>
              <a:rPr lang="fr-FR"/>
              <a:t>8</a:t>
            </a:r>
          </a:p>
          <a:p>
            <a:pPr lvl="8"/>
            <a:r>
              <a:rPr lang="fr-FR"/>
              <a:t>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BBAFB-A8EE-A793-128D-A69393372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388" y="6481898"/>
            <a:ext cx="3529012" cy="2886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Jost Regular" pitchFamily="2" charset="0"/>
              </a:rPr>
              <a:t>Vulcain PMI Kickoff Nexans – April 2024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Jost Regular" pitchFamily="2" charset="0"/>
                <a:ea typeface="+mn-ea"/>
                <a:cs typeface="+mn-cs"/>
              </a:rPr>
              <a:t>Confidential ©</a:t>
            </a:r>
            <a:endParaRPr kumimoji="0" lang="fr-FR" sz="900" b="0" i="0" u="none" strike="noStrike" kern="1200" cap="none" spc="0" normalizeH="0" baseline="3000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Jost Regular" pitchFamily="2" charset="0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22D4D6B-5A96-A743-9DAC-119DC41C0EBC}"/>
              </a:ext>
            </a:extLst>
          </p:cNvPr>
          <p:cNvGrpSpPr/>
          <p:nvPr/>
        </p:nvGrpSpPr>
        <p:grpSpPr>
          <a:xfrm>
            <a:off x="10914907" y="215659"/>
            <a:ext cx="872717" cy="258183"/>
            <a:chOff x="10325399" y="435801"/>
            <a:chExt cx="1716409" cy="507779"/>
          </a:xfrm>
        </p:grpSpPr>
        <p:grpSp>
          <p:nvGrpSpPr>
            <p:cNvPr id="7" name="Graphique 1">
              <a:extLst>
                <a:ext uri="{FF2B5EF4-FFF2-40B4-BE49-F238E27FC236}">
                  <a16:creationId xmlns:a16="http://schemas.microsoft.com/office/drawing/2014/main" id="{C6FB2E1E-9B3E-E21A-F05F-62FC2971EE08}"/>
                </a:ext>
              </a:extLst>
            </p:cNvPr>
            <p:cNvGrpSpPr/>
            <p:nvPr/>
          </p:nvGrpSpPr>
          <p:grpSpPr>
            <a:xfrm>
              <a:off x="10970827" y="695569"/>
              <a:ext cx="1070981" cy="248011"/>
              <a:chOff x="1312560" y="975312"/>
              <a:chExt cx="1019519" cy="236411"/>
            </a:xfrm>
            <a:solidFill>
              <a:schemeClr val="tx1"/>
            </a:solidFill>
          </p:grpSpPr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A562C719-46BD-29AA-50AB-DC45DEA6EA12}"/>
                  </a:ext>
                </a:extLst>
              </p:cNvPr>
              <p:cNvSpPr/>
              <p:nvPr/>
            </p:nvSpPr>
            <p:spPr>
              <a:xfrm>
                <a:off x="1312560" y="975312"/>
                <a:ext cx="179892" cy="236411"/>
              </a:xfrm>
              <a:custGeom>
                <a:avLst/>
                <a:gdLst>
                  <a:gd name="connsiteX0" fmla="*/ 46188 w 179892"/>
                  <a:gd name="connsiteY0" fmla="*/ 139932 h 236411"/>
                  <a:gd name="connsiteX1" fmla="*/ 55152 w 179892"/>
                  <a:gd name="connsiteY1" fmla="*/ 178488 h 236411"/>
                  <a:gd name="connsiteX2" fmla="*/ 89676 w 179892"/>
                  <a:gd name="connsiteY2" fmla="*/ 193752 h 236411"/>
                  <a:gd name="connsiteX3" fmla="*/ 138132 w 179892"/>
                  <a:gd name="connsiteY3" fmla="*/ 182088 h 236411"/>
                  <a:gd name="connsiteX4" fmla="*/ 147564 w 179892"/>
                  <a:gd name="connsiteY4" fmla="*/ 179856 h 236411"/>
                  <a:gd name="connsiteX5" fmla="*/ 169560 w 179892"/>
                  <a:gd name="connsiteY5" fmla="*/ 200952 h 236411"/>
                  <a:gd name="connsiteX6" fmla="*/ 157896 w 179892"/>
                  <a:gd name="connsiteY6" fmla="*/ 221148 h 236411"/>
                  <a:gd name="connsiteX7" fmla="*/ 89712 w 179892"/>
                  <a:gd name="connsiteY7" fmla="*/ 236412 h 236411"/>
                  <a:gd name="connsiteX8" fmla="*/ 24660 w 179892"/>
                  <a:gd name="connsiteY8" fmla="*/ 211284 h 236411"/>
                  <a:gd name="connsiteX9" fmla="*/ 0 w 179892"/>
                  <a:gd name="connsiteY9" fmla="*/ 146232 h 236411"/>
                  <a:gd name="connsiteX10" fmla="*/ 0 w 179892"/>
                  <a:gd name="connsiteY10" fmla="*/ 89712 h 236411"/>
                  <a:gd name="connsiteX11" fmla="*/ 24660 w 179892"/>
                  <a:gd name="connsiteY11" fmla="*/ 25128 h 236411"/>
                  <a:gd name="connsiteX12" fmla="*/ 89712 w 179892"/>
                  <a:gd name="connsiteY12" fmla="*/ 0 h 236411"/>
                  <a:gd name="connsiteX13" fmla="*/ 154764 w 179892"/>
                  <a:gd name="connsiteY13" fmla="*/ 25128 h 236411"/>
                  <a:gd name="connsiteX14" fmla="*/ 179892 w 179892"/>
                  <a:gd name="connsiteY14" fmla="*/ 89712 h 236411"/>
                  <a:gd name="connsiteX15" fmla="*/ 179892 w 179892"/>
                  <a:gd name="connsiteY15" fmla="*/ 110808 h 236411"/>
                  <a:gd name="connsiteX16" fmla="*/ 150732 w 179892"/>
                  <a:gd name="connsiteY16" fmla="*/ 139968 h 236411"/>
                  <a:gd name="connsiteX17" fmla="*/ 46188 w 179892"/>
                  <a:gd name="connsiteY17" fmla="*/ 139968 h 236411"/>
                  <a:gd name="connsiteX18" fmla="*/ 133632 w 179892"/>
                  <a:gd name="connsiteY18" fmla="*/ 97308 h 236411"/>
                  <a:gd name="connsiteX19" fmla="*/ 89676 w 179892"/>
                  <a:gd name="connsiteY19" fmla="*/ 42588 h 236411"/>
                  <a:gd name="connsiteX20" fmla="*/ 46152 w 179892"/>
                  <a:gd name="connsiteY20" fmla="*/ 97308 h 236411"/>
                  <a:gd name="connsiteX21" fmla="*/ 133632 w 179892"/>
                  <a:gd name="connsiteY21" fmla="*/ 9730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9892" h="236411">
                    <a:moveTo>
                      <a:pt x="46188" y="139932"/>
                    </a:moveTo>
                    <a:cubicBezTo>
                      <a:pt x="46188" y="158328"/>
                      <a:pt x="49320" y="170424"/>
                      <a:pt x="55152" y="178488"/>
                    </a:cubicBezTo>
                    <a:cubicBezTo>
                      <a:pt x="62784" y="188352"/>
                      <a:pt x="74448" y="193752"/>
                      <a:pt x="89676" y="193752"/>
                    </a:cubicBezTo>
                    <a:cubicBezTo>
                      <a:pt x="106704" y="193752"/>
                      <a:pt x="122868" y="188820"/>
                      <a:pt x="138132" y="182088"/>
                    </a:cubicBezTo>
                    <a:cubicBezTo>
                      <a:pt x="141264" y="180756"/>
                      <a:pt x="144396" y="179856"/>
                      <a:pt x="147564" y="179856"/>
                    </a:cubicBezTo>
                    <a:cubicBezTo>
                      <a:pt x="158796" y="179856"/>
                      <a:pt x="169560" y="189288"/>
                      <a:pt x="169560" y="200952"/>
                    </a:cubicBezTo>
                    <a:cubicBezTo>
                      <a:pt x="169560" y="209484"/>
                      <a:pt x="165960" y="217116"/>
                      <a:pt x="157896" y="221148"/>
                    </a:cubicBezTo>
                    <a:cubicBezTo>
                      <a:pt x="136368" y="231480"/>
                      <a:pt x="113508" y="236412"/>
                      <a:pt x="89712" y="236412"/>
                    </a:cubicBezTo>
                    <a:cubicBezTo>
                      <a:pt x="63684" y="236412"/>
                      <a:pt x="41256" y="227880"/>
                      <a:pt x="24660" y="211284"/>
                    </a:cubicBezTo>
                    <a:cubicBezTo>
                      <a:pt x="8496" y="195120"/>
                      <a:pt x="0" y="172692"/>
                      <a:pt x="0" y="146232"/>
                    </a:cubicBezTo>
                    <a:lnTo>
                      <a:pt x="0" y="89712"/>
                    </a:lnTo>
                    <a:cubicBezTo>
                      <a:pt x="0" y="63684"/>
                      <a:pt x="8532" y="41256"/>
                      <a:pt x="24660" y="25128"/>
                    </a:cubicBezTo>
                    <a:cubicBezTo>
                      <a:pt x="41256" y="8532"/>
                      <a:pt x="636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110808"/>
                    </a:lnTo>
                    <a:cubicBezTo>
                      <a:pt x="179892" y="126972"/>
                      <a:pt x="166896" y="139968"/>
                      <a:pt x="150732" y="139968"/>
                    </a:cubicBezTo>
                    <a:lnTo>
                      <a:pt x="46188" y="139968"/>
                    </a:lnTo>
                    <a:close/>
                    <a:moveTo>
                      <a:pt x="133632" y="97308"/>
                    </a:moveTo>
                    <a:cubicBezTo>
                      <a:pt x="133632" y="60084"/>
                      <a:pt x="118368" y="42588"/>
                      <a:pt x="89676" y="42588"/>
                    </a:cubicBezTo>
                    <a:cubicBezTo>
                      <a:pt x="61416" y="42588"/>
                      <a:pt x="46152" y="59616"/>
                      <a:pt x="46152" y="97308"/>
                    </a:cubicBezTo>
                    <a:lnTo>
                      <a:pt x="133632" y="9730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FEA617B4-85BC-F6F0-204F-975A63ABD9D3}"/>
                  </a:ext>
                </a:extLst>
              </p:cNvPr>
              <p:cNvSpPr/>
              <p:nvPr/>
            </p:nvSpPr>
            <p:spPr>
              <a:xfrm>
                <a:off x="1519631" y="975312"/>
                <a:ext cx="179820" cy="236375"/>
              </a:xfrm>
              <a:custGeom>
                <a:avLst/>
                <a:gdLst>
                  <a:gd name="connsiteX0" fmla="*/ 89712 w 179820"/>
                  <a:gd name="connsiteY0" fmla="*/ 156528 h 236375"/>
                  <a:gd name="connsiteX1" fmla="*/ 42156 w 179820"/>
                  <a:gd name="connsiteY1" fmla="*/ 226512 h 236375"/>
                  <a:gd name="connsiteX2" fmla="*/ 23328 w 179820"/>
                  <a:gd name="connsiteY2" fmla="*/ 236376 h 236375"/>
                  <a:gd name="connsiteX3" fmla="*/ 0 w 179820"/>
                  <a:gd name="connsiteY3" fmla="*/ 213048 h 236375"/>
                  <a:gd name="connsiteX4" fmla="*/ 4032 w 179820"/>
                  <a:gd name="connsiteY4" fmla="*/ 200052 h 236375"/>
                  <a:gd name="connsiteX5" fmla="*/ 62784 w 179820"/>
                  <a:gd name="connsiteY5" fmla="*/ 117072 h 236375"/>
                  <a:gd name="connsiteX6" fmla="*/ 5364 w 179820"/>
                  <a:gd name="connsiteY6" fmla="*/ 36324 h 236375"/>
                  <a:gd name="connsiteX7" fmla="*/ 1332 w 179820"/>
                  <a:gd name="connsiteY7" fmla="*/ 23328 h 236375"/>
                  <a:gd name="connsiteX8" fmla="*/ 24660 w 179820"/>
                  <a:gd name="connsiteY8" fmla="*/ 0 h 236375"/>
                  <a:gd name="connsiteX9" fmla="*/ 43488 w 179820"/>
                  <a:gd name="connsiteY9" fmla="*/ 9864 h 236375"/>
                  <a:gd name="connsiteX10" fmla="*/ 89676 w 179820"/>
                  <a:gd name="connsiteY10" fmla="*/ 77580 h 236375"/>
                  <a:gd name="connsiteX11" fmla="*/ 135864 w 179820"/>
                  <a:gd name="connsiteY11" fmla="*/ 9864 h 236375"/>
                  <a:gd name="connsiteX12" fmla="*/ 155160 w 179820"/>
                  <a:gd name="connsiteY12" fmla="*/ 0 h 236375"/>
                  <a:gd name="connsiteX13" fmla="*/ 178020 w 179820"/>
                  <a:gd name="connsiteY13" fmla="*/ 23328 h 236375"/>
                  <a:gd name="connsiteX14" fmla="*/ 173988 w 179820"/>
                  <a:gd name="connsiteY14" fmla="*/ 36324 h 236375"/>
                  <a:gd name="connsiteX15" fmla="*/ 116568 w 179820"/>
                  <a:gd name="connsiteY15" fmla="*/ 117072 h 236375"/>
                  <a:gd name="connsiteX16" fmla="*/ 175320 w 179820"/>
                  <a:gd name="connsiteY16" fmla="*/ 200052 h 236375"/>
                  <a:gd name="connsiteX17" fmla="*/ 179820 w 179820"/>
                  <a:gd name="connsiteY17" fmla="*/ 213048 h 236375"/>
                  <a:gd name="connsiteX18" fmla="*/ 156060 w 179820"/>
                  <a:gd name="connsiteY18" fmla="*/ 236376 h 236375"/>
                  <a:gd name="connsiteX19" fmla="*/ 137232 w 179820"/>
                  <a:gd name="connsiteY19" fmla="*/ 226512 h 236375"/>
                  <a:gd name="connsiteX20" fmla="*/ 89712 w 179820"/>
                  <a:gd name="connsiteY20" fmla="*/ 156528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9820" h="236375">
                    <a:moveTo>
                      <a:pt x="89712" y="156528"/>
                    </a:moveTo>
                    <a:lnTo>
                      <a:pt x="42156" y="226512"/>
                    </a:lnTo>
                    <a:cubicBezTo>
                      <a:pt x="37656" y="232776"/>
                      <a:pt x="30492" y="236376"/>
                      <a:pt x="23328" y="236376"/>
                    </a:cubicBezTo>
                    <a:cubicBezTo>
                      <a:pt x="11232" y="236376"/>
                      <a:pt x="0" y="226044"/>
                      <a:pt x="0" y="213048"/>
                    </a:cubicBezTo>
                    <a:cubicBezTo>
                      <a:pt x="0" y="208548"/>
                      <a:pt x="1332" y="204084"/>
                      <a:pt x="4032" y="200052"/>
                    </a:cubicBezTo>
                    <a:lnTo>
                      <a:pt x="62784" y="117072"/>
                    </a:lnTo>
                    <a:lnTo>
                      <a:pt x="5364" y="36324"/>
                    </a:lnTo>
                    <a:cubicBezTo>
                      <a:pt x="2664" y="32292"/>
                      <a:pt x="1332" y="27792"/>
                      <a:pt x="1332" y="23328"/>
                    </a:cubicBezTo>
                    <a:cubicBezTo>
                      <a:pt x="1332" y="11232"/>
                      <a:pt x="11664" y="0"/>
                      <a:pt x="24660" y="0"/>
                    </a:cubicBezTo>
                    <a:cubicBezTo>
                      <a:pt x="31824" y="0"/>
                      <a:pt x="39024" y="3600"/>
                      <a:pt x="43488" y="9864"/>
                    </a:cubicBezTo>
                    <a:lnTo>
                      <a:pt x="89676" y="77580"/>
                    </a:lnTo>
                    <a:lnTo>
                      <a:pt x="135864" y="9864"/>
                    </a:lnTo>
                    <a:cubicBezTo>
                      <a:pt x="140364" y="3132"/>
                      <a:pt x="147960" y="0"/>
                      <a:pt x="155160" y="0"/>
                    </a:cubicBezTo>
                    <a:cubicBezTo>
                      <a:pt x="167724" y="0"/>
                      <a:pt x="178020" y="10332"/>
                      <a:pt x="178020" y="23328"/>
                    </a:cubicBezTo>
                    <a:cubicBezTo>
                      <a:pt x="178020" y="27828"/>
                      <a:pt x="176688" y="32292"/>
                      <a:pt x="173988" y="36324"/>
                    </a:cubicBezTo>
                    <a:lnTo>
                      <a:pt x="116568" y="117072"/>
                    </a:lnTo>
                    <a:lnTo>
                      <a:pt x="175320" y="200052"/>
                    </a:lnTo>
                    <a:cubicBezTo>
                      <a:pt x="178452" y="204084"/>
                      <a:pt x="179820" y="208584"/>
                      <a:pt x="179820" y="213048"/>
                    </a:cubicBezTo>
                    <a:cubicBezTo>
                      <a:pt x="179820" y="225612"/>
                      <a:pt x="169056" y="236376"/>
                      <a:pt x="156060" y="236376"/>
                    </a:cubicBezTo>
                    <a:cubicBezTo>
                      <a:pt x="148896" y="236376"/>
                      <a:pt x="141696" y="233244"/>
                      <a:pt x="137232" y="226512"/>
                    </a:cubicBezTo>
                    <a:lnTo>
                      <a:pt x="89712" y="15652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4F9999BD-792E-C0B7-8647-BEBCD3A0438C}"/>
                  </a:ext>
                </a:extLst>
              </p:cNvPr>
              <p:cNvSpPr/>
              <p:nvPr/>
            </p:nvSpPr>
            <p:spPr>
              <a:xfrm>
                <a:off x="1722744" y="975312"/>
                <a:ext cx="179892" cy="236375"/>
              </a:xfrm>
              <a:custGeom>
                <a:avLst/>
                <a:gdLst>
                  <a:gd name="connsiteX0" fmla="*/ 179856 w 179892"/>
                  <a:gd name="connsiteY0" fmla="*/ 197352 h 236375"/>
                  <a:gd name="connsiteX1" fmla="*/ 160128 w 179892"/>
                  <a:gd name="connsiteY1" fmla="*/ 224712 h 236375"/>
                  <a:gd name="connsiteX2" fmla="*/ 87480 w 179892"/>
                  <a:gd name="connsiteY2" fmla="*/ 236376 h 236375"/>
                  <a:gd name="connsiteX3" fmla="*/ 23328 w 179892"/>
                  <a:gd name="connsiteY3" fmla="*/ 216648 h 236375"/>
                  <a:gd name="connsiteX4" fmla="*/ 0 w 179892"/>
                  <a:gd name="connsiteY4" fmla="*/ 163260 h 236375"/>
                  <a:gd name="connsiteX5" fmla="*/ 23328 w 179892"/>
                  <a:gd name="connsiteY5" fmla="*/ 111672 h 236375"/>
                  <a:gd name="connsiteX6" fmla="*/ 87480 w 179892"/>
                  <a:gd name="connsiteY6" fmla="*/ 91944 h 236375"/>
                  <a:gd name="connsiteX7" fmla="*/ 133668 w 179892"/>
                  <a:gd name="connsiteY7" fmla="*/ 91944 h 236375"/>
                  <a:gd name="connsiteX8" fmla="*/ 133668 w 179892"/>
                  <a:gd name="connsiteY8" fmla="*/ 76248 h 236375"/>
                  <a:gd name="connsiteX9" fmla="*/ 96444 w 179892"/>
                  <a:gd name="connsiteY9" fmla="*/ 42624 h 236375"/>
                  <a:gd name="connsiteX10" fmla="*/ 47988 w 179892"/>
                  <a:gd name="connsiteY10" fmla="*/ 54720 h 236375"/>
                  <a:gd name="connsiteX11" fmla="*/ 35424 w 179892"/>
                  <a:gd name="connsiteY11" fmla="*/ 58752 h 236375"/>
                  <a:gd name="connsiteX12" fmla="*/ 13428 w 179892"/>
                  <a:gd name="connsiteY12" fmla="*/ 38556 h 236375"/>
                  <a:gd name="connsiteX13" fmla="*/ 24660 w 179892"/>
                  <a:gd name="connsiteY13" fmla="*/ 17928 h 236375"/>
                  <a:gd name="connsiteX14" fmla="*/ 102276 w 179892"/>
                  <a:gd name="connsiteY14" fmla="*/ 0 h 236375"/>
                  <a:gd name="connsiteX15" fmla="*/ 179892 w 179892"/>
                  <a:gd name="connsiteY15" fmla="*/ 76248 h 236375"/>
                  <a:gd name="connsiteX16" fmla="*/ 179892 w 179892"/>
                  <a:gd name="connsiteY16" fmla="*/ 197352 h 236375"/>
                  <a:gd name="connsiteX17" fmla="*/ 133632 w 179892"/>
                  <a:gd name="connsiteY17" fmla="*/ 134532 h 236375"/>
                  <a:gd name="connsiteX18" fmla="*/ 87444 w 179892"/>
                  <a:gd name="connsiteY18" fmla="*/ 134532 h 236375"/>
                  <a:gd name="connsiteX19" fmla="*/ 46188 w 179892"/>
                  <a:gd name="connsiteY19" fmla="*/ 163224 h 236375"/>
                  <a:gd name="connsiteX20" fmla="*/ 87444 w 179892"/>
                  <a:gd name="connsiteY20" fmla="*/ 193716 h 236375"/>
                  <a:gd name="connsiteX21" fmla="*/ 133632 w 179892"/>
                  <a:gd name="connsiteY21" fmla="*/ 187884 h 236375"/>
                  <a:gd name="connsiteX22" fmla="*/ 133632 w 179892"/>
                  <a:gd name="connsiteY22" fmla="*/ 13453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9892" h="236375">
                    <a:moveTo>
                      <a:pt x="179856" y="197352"/>
                    </a:moveTo>
                    <a:cubicBezTo>
                      <a:pt x="179856" y="209916"/>
                      <a:pt x="171792" y="220680"/>
                      <a:pt x="160128" y="224712"/>
                    </a:cubicBezTo>
                    <a:cubicBezTo>
                      <a:pt x="138132" y="232344"/>
                      <a:pt x="112572" y="236376"/>
                      <a:pt x="87480" y="236376"/>
                    </a:cubicBezTo>
                    <a:cubicBezTo>
                      <a:pt x="60120" y="236376"/>
                      <a:pt x="38592" y="229644"/>
                      <a:pt x="23328" y="216648"/>
                    </a:cubicBezTo>
                    <a:cubicBezTo>
                      <a:pt x="8064" y="203652"/>
                      <a:pt x="0" y="185256"/>
                      <a:pt x="0" y="163260"/>
                    </a:cubicBezTo>
                    <a:cubicBezTo>
                      <a:pt x="0" y="141264"/>
                      <a:pt x="8064" y="124236"/>
                      <a:pt x="23328" y="111672"/>
                    </a:cubicBezTo>
                    <a:cubicBezTo>
                      <a:pt x="38592" y="98676"/>
                      <a:pt x="60120" y="91944"/>
                      <a:pt x="87480" y="91944"/>
                    </a:cubicBezTo>
                    <a:lnTo>
                      <a:pt x="133668" y="91944"/>
                    </a:lnTo>
                    <a:lnTo>
                      <a:pt x="133668" y="76248"/>
                    </a:lnTo>
                    <a:cubicBezTo>
                      <a:pt x="133668" y="57420"/>
                      <a:pt x="119772" y="42624"/>
                      <a:pt x="96444" y="42624"/>
                    </a:cubicBezTo>
                    <a:cubicBezTo>
                      <a:pt x="75348" y="42624"/>
                      <a:pt x="63684" y="45324"/>
                      <a:pt x="47988" y="54720"/>
                    </a:cubicBezTo>
                    <a:cubicBezTo>
                      <a:pt x="44388" y="56952"/>
                      <a:pt x="39456" y="58752"/>
                      <a:pt x="35424" y="58752"/>
                    </a:cubicBezTo>
                    <a:cubicBezTo>
                      <a:pt x="23328" y="58752"/>
                      <a:pt x="13428" y="49788"/>
                      <a:pt x="13428" y="38556"/>
                    </a:cubicBezTo>
                    <a:cubicBezTo>
                      <a:pt x="13428" y="30492"/>
                      <a:pt x="17028" y="22392"/>
                      <a:pt x="24660" y="17928"/>
                    </a:cubicBezTo>
                    <a:cubicBezTo>
                      <a:pt x="48888" y="4032"/>
                      <a:pt x="69948" y="0"/>
                      <a:pt x="102276" y="0"/>
                    </a:cubicBezTo>
                    <a:cubicBezTo>
                      <a:pt x="152496" y="0"/>
                      <a:pt x="179892" y="36324"/>
                      <a:pt x="179892" y="76248"/>
                    </a:cubicBezTo>
                    <a:lnTo>
                      <a:pt x="179892" y="197352"/>
                    </a:lnTo>
                    <a:close/>
                    <a:moveTo>
                      <a:pt x="133632" y="134532"/>
                    </a:moveTo>
                    <a:lnTo>
                      <a:pt x="87444" y="134532"/>
                    </a:lnTo>
                    <a:cubicBezTo>
                      <a:pt x="48420" y="134532"/>
                      <a:pt x="46188" y="155628"/>
                      <a:pt x="46188" y="163224"/>
                    </a:cubicBezTo>
                    <a:cubicBezTo>
                      <a:pt x="46188" y="171288"/>
                      <a:pt x="48420" y="193716"/>
                      <a:pt x="87444" y="193716"/>
                    </a:cubicBezTo>
                    <a:cubicBezTo>
                      <a:pt x="102708" y="193716"/>
                      <a:pt x="119304" y="191484"/>
                      <a:pt x="133632" y="187884"/>
                    </a:cubicBezTo>
                    <a:lnTo>
                      <a:pt x="133632" y="13453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FCB6965B-A98B-4914-506D-33C76AE4E0F1}"/>
                  </a:ext>
                </a:extLst>
              </p:cNvPr>
              <p:cNvSpPr/>
              <p:nvPr/>
            </p:nvSpPr>
            <p:spPr>
              <a:xfrm>
                <a:off x="1954043" y="975312"/>
                <a:ext cx="179892" cy="236375"/>
              </a:xfrm>
              <a:custGeom>
                <a:avLst/>
                <a:gdLst>
                  <a:gd name="connsiteX0" fmla="*/ 133668 w 179892"/>
                  <a:gd name="connsiteY0" fmla="*/ 86112 h 236375"/>
                  <a:gd name="connsiteX1" fmla="*/ 89712 w 179892"/>
                  <a:gd name="connsiteY1" fmla="*/ 42588 h 236375"/>
                  <a:gd name="connsiteX2" fmla="*/ 46188 w 179892"/>
                  <a:gd name="connsiteY2" fmla="*/ 48420 h 236375"/>
                  <a:gd name="connsiteX3" fmla="*/ 46188 w 179892"/>
                  <a:gd name="connsiteY3" fmla="*/ 213048 h 236375"/>
                  <a:gd name="connsiteX4" fmla="*/ 23328 w 179892"/>
                  <a:gd name="connsiteY4" fmla="*/ 236376 h 236375"/>
                  <a:gd name="connsiteX5" fmla="*/ 0 w 179892"/>
                  <a:gd name="connsiteY5" fmla="*/ 213048 h 236375"/>
                  <a:gd name="connsiteX6" fmla="*/ 0 w 179892"/>
                  <a:gd name="connsiteY6" fmla="*/ 39024 h 236375"/>
                  <a:gd name="connsiteX7" fmla="*/ 19728 w 179892"/>
                  <a:gd name="connsiteY7" fmla="*/ 11664 h 236375"/>
                  <a:gd name="connsiteX8" fmla="*/ 89712 w 179892"/>
                  <a:gd name="connsiteY8" fmla="*/ 0 h 236375"/>
                  <a:gd name="connsiteX9" fmla="*/ 154764 w 179892"/>
                  <a:gd name="connsiteY9" fmla="*/ 25128 h 236375"/>
                  <a:gd name="connsiteX10" fmla="*/ 179892 w 179892"/>
                  <a:gd name="connsiteY10" fmla="*/ 89712 h 236375"/>
                  <a:gd name="connsiteX11" fmla="*/ 179892 w 179892"/>
                  <a:gd name="connsiteY11" fmla="*/ 213048 h 236375"/>
                  <a:gd name="connsiteX12" fmla="*/ 156564 w 179892"/>
                  <a:gd name="connsiteY12" fmla="*/ 236376 h 236375"/>
                  <a:gd name="connsiteX13" fmla="*/ 133704 w 179892"/>
                  <a:gd name="connsiteY13" fmla="*/ 213048 h 236375"/>
                  <a:gd name="connsiteX14" fmla="*/ 133704 w 179892"/>
                  <a:gd name="connsiteY14" fmla="*/ 8611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92" h="236375">
                    <a:moveTo>
                      <a:pt x="133668" y="86112"/>
                    </a:moveTo>
                    <a:cubicBezTo>
                      <a:pt x="133668" y="58752"/>
                      <a:pt x="117504" y="42588"/>
                      <a:pt x="89712" y="42588"/>
                    </a:cubicBezTo>
                    <a:cubicBezTo>
                      <a:pt x="74916" y="42588"/>
                      <a:pt x="60120" y="44820"/>
                      <a:pt x="46188" y="48420"/>
                    </a:cubicBezTo>
                    <a:lnTo>
                      <a:pt x="46188" y="213048"/>
                    </a:lnTo>
                    <a:cubicBezTo>
                      <a:pt x="46188" y="226044"/>
                      <a:pt x="35856" y="236376"/>
                      <a:pt x="23328" y="236376"/>
                    </a:cubicBezTo>
                    <a:cubicBezTo>
                      <a:pt x="10332" y="236376"/>
                      <a:pt x="0" y="226044"/>
                      <a:pt x="0" y="213048"/>
                    </a:cubicBezTo>
                    <a:lnTo>
                      <a:pt x="0" y="39024"/>
                    </a:lnTo>
                    <a:cubicBezTo>
                      <a:pt x="0" y="26460"/>
                      <a:pt x="7632" y="15696"/>
                      <a:pt x="19728" y="11664"/>
                    </a:cubicBezTo>
                    <a:cubicBezTo>
                      <a:pt x="41724" y="4032"/>
                      <a:pt x="654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213048"/>
                    </a:lnTo>
                    <a:cubicBezTo>
                      <a:pt x="179892" y="226044"/>
                      <a:pt x="169560" y="236376"/>
                      <a:pt x="156564" y="236376"/>
                    </a:cubicBezTo>
                    <a:cubicBezTo>
                      <a:pt x="143568" y="236376"/>
                      <a:pt x="133704" y="226044"/>
                      <a:pt x="133704" y="213048"/>
                    </a:cubicBezTo>
                    <a:lnTo>
                      <a:pt x="133704" y="8611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EBFBB3F2-B287-C31A-4435-31832BA28F91}"/>
                  </a:ext>
                </a:extLst>
              </p:cNvPr>
              <p:cNvSpPr/>
              <p:nvPr/>
            </p:nvSpPr>
            <p:spPr>
              <a:xfrm>
                <a:off x="2173752" y="975312"/>
                <a:ext cx="158327" cy="236411"/>
              </a:xfrm>
              <a:custGeom>
                <a:avLst/>
                <a:gdLst>
                  <a:gd name="connsiteX0" fmla="*/ 45288 w 158327"/>
                  <a:gd name="connsiteY0" fmla="*/ 129168 h 236411"/>
                  <a:gd name="connsiteX1" fmla="*/ 2232 w 158327"/>
                  <a:gd name="connsiteY1" fmla="*/ 67716 h 236411"/>
                  <a:gd name="connsiteX2" fmla="*/ 79848 w 158327"/>
                  <a:gd name="connsiteY2" fmla="*/ 0 h 236411"/>
                  <a:gd name="connsiteX3" fmla="*/ 140832 w 158327"/>
                  <a:gd name="connsiteY3" fmla="*/ 11196 h 236411"/>
                  <a:gd name="connsiteX4" fmla="*/ 155628 w 158327"/>
                  <a:gd name="connsiteY4" fmla="*/ 32292 h 236411"/>
                  <a:gd name="connsiteX5" fmla="*/ 134100 w 158327"/>
                  <a:gd name="connsiteY5" fmla="*/ 53820 h 236411"/>
                  <a:gd name="connsiteX6" fmla="*/ 123336 w 158327"/>
                  <a:gd name="connsiteY6" fmla="*/ 51588 h 236411"/>
                  <a:gd name="connsiteX7" fmla="*/ 78912 w 158327"/>
                  <a:gd name="connsiteY7" fmla="*/ 42624 h 236411"/>
                  <a:gd name="connsiteX8" fmla="*/ 48420 w 158327"/>
                  <a:gd name="connsiteY8" fmla="*/ 66852 h 236411"/>
                  <a:gd name="connsiteX9" fmla="*/ 66816 w 158327"/>
                  <a:gd name="connsiteY9" fmla="*/ 88848 h 236411"/>
                  <a:gd name="connsiteX10" fmla="*/ 110772 w 158327"/>
                  <a:gd name="connsiteY10" fmla="*/ 103212 h 236411"/>
                  <a:gd name="connsiteX11" fmla="*/ 158328 w 158327"/>
                  <a:gd name="connsiteY11" fmla="*/ 165996 h 236411"/>
                  <a:gd name="connsiteX12" fmla="*/ 78480 w 158327"/>
                  <a:gd name="connsiteY12" fmla="*/ 236412 h 236411"/>
                  <a:gd name="connsiteX13" fmla="*/ 13896 w 158327"/>
                  <a:gd name="connsiteY13" fmla="*/ 223848 h 236411"/>
                  <a:gd name="connsiteX14" fmla="*/ 0 w 158327"/>
                  <a:gd name="connsiteY14" fmla="*/ 203220 h 236411"/>
                  <a:gd name="connsiteX15" fmla="*/ 22428 w 158327"/>
                  <a:gd name="connsiteY15" fmla="*/ 180792 h 236411"/>
                  <a:gd name="connsiteX16" fmla="*/ 32760 w 158327"/>
                  <a:gd name="connsiteY16" fmla="*/ 183492 h 236411"/>
                  <a:gd name="connsiteX17" fmla="*/ 79416 w 158327"/>
                  <a:gd name="connsiteY17" fmla="*/ 193824 h 236411"/>
                  <a:gd name="connsiteX18" fmla="*/ 112176 w 158327"/>
                  <a:gd name="connsiteY18" fmla="*/ 170496 h 236411"/>
                  <a:gd name="connsiteX19" fmla="*/ 82116 w 158327"/>
                  <a:gd name="connsiteY19" fmla="*/ 142668 h 236411"/>
                  <a:gd name="connsiteX20" fmla="*/ 45288 w 158327"/>
                  <a:gd name="connsiteY20" fmla="*/ 12916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8327" h="236411">
                    <a:moveTo>
                      <a:pt x="45288" y="129168"/>
                    </a:moveTo>
                    <a:cubicBezTo>
                      <a:pt x="21060" y="120204"/>
                      <a:pt x="2232" y="101376"/>
                      <a:pt x="2232" y="67716"/>
                    </a:cubicBezTo>
                    <a:cubicBezTo>
                      <a:pt x="2232" y="28260"/>
                      <a:pt x="34992" y="0"/>
                      <a:pt x="79848" y="0"/>
                    </a:cubicBezTo>
                    <a:cubicBezTo>
                      <a:pt x="110340" y="0"/>
                      <a:pt x="126036" y="4500"/>
                      <a:pt x="140832" y="11196"/>
                    </a:cubicBezTo>
                    <a:cubicBezTo>
                      <a:pt x="149796" y="14796"/>
                      <a:pt x="155628" y="22860"/>
                      <a:pt x="155628" y="32292"/>
                    </a:cubicBezTo>
                    <a:cubicBezTo>
                      <a:pt x="155628" y="43956"/>
                      <a:pt x="146196" y="53820"/>
                      <a:pt x="134100" y="53820"/>
                    </a:cubicBezTo>
                    <a:cubicBezTo>
                      <a:pt x="130968" y="53820"/>
                      <a:pt x="126468" y="52920"/>
                      <a:pt x="123336" y="51588"/>
                    </a:cubicBezTo>
                    <a:cubicBezTo>
                      <a:pt x="112104" y="46188"/>
                      <a:pt x="93744" y="42624"/>
                      <a:pt x="78912" y="42624"/>
                    </a:cubicBezTo>
                    <a:cubicBezTo>
                      <a:pt x="60516" y="42624"/>
                      <a:pt x="48420" y="51588"/>
                      <a:pt x="48420" y="66852"/>
                    </a:cubicBezTo>
                    <a:cubicBezTo>
                      <a:pt x="48420" y="78516"/>
                      <a:pt x="57384" y="85680"/>
                      <a:pt x="66816" y="88848"/>
                    </a:cubicBezTo>
                    <a:lnTo>
                      <a:pt x="110772" y="103212"/>
                    </a:lnTo>
                    <a:cubicBezTo>
                      <a:pt x="140364" y="113076"/>
                      <a:pt x="158328" y="133272"/>
                      <a:pt x="158328" y="165996"/>
                    </a:cubicBezTo>
                    <a:cubicBezTo>
                      <a:pt x="158328" y="205452"/>
                      <a:pt x="126468" y="236412"/>
                      <a:pt x="78480" y="236412"/>
                    </a:cubicBezTo>
                    <a:cubicBezTo>
                      <a:pt x="52020" y="236412"/>
                      <a:pt x="30492" y="231480"/>
                      <a:pt x="13896" y="223848"/>
                    </a:cubicBezTo>
                    <a:cubicBezTo>
                      <a:pt x="5364" y="219816"/>
                      <a:pt x="0" y="212184"/>
                      <a:pt x="0" y="203220"/>
                    </a:cubicBezTo>
                    <a:cubicBezTo>
                      <a:pt x="0" y="191556"/>
                      <a:pt x="9864" y="180792"/>
                      <a:pt x="22428" y="180792"/>
                    </a:cubicBezTo>
                    <a:cubicBezTo>
                      <a:pt x="25560" y="180792"/>
                      <a:pt x="29592" y="182124"/>
                      <a:pt x="32760" y="183492"/>
                    </a:cubicBezTo>
                    <a:cubicBezTo>
                      <a:pt x="44856" y="189756"/>
                      <a:pt x="59688" y="193824"/>
                      <a:pt x="79416" y="193824"/>
                    </a:cubicBezTo>
                    <a:cubicBezTo>
                      <a:pt x="100944" y="193824"/>
                      <a:pt x="112176" y="185760"/>
                      <a:pt x="112176" y="170496"/>
                    </a:cubicBezTo>
                    <a:cubicBezTo>
                      <a:pt x="112176" y="153900"/>
                      <a:pt x="98712" y="148500"/>
                      <a:pt x="82116" y="142668"/>
                    </a:cubicBezTo>
                    <a:lnTo>
                      <a:pt x="45288" y="12916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799B637-A9D0-D29F-DC80-9FBE199EC7FD}"/>
                </a:ext>
              </a:extLst>
            </p:cNvPr>
            <p:cNvSpPr/>
            <p:nvPr/>
          </p:nvSpPr>
          <p:spPr>
            <a:xfrm>
              <a:off x="10325399" y="435801"/>
              <a:ext cx="756949" cy="506392"/>
            </a:xfrm>
            <a:custGeom>
              <a:avLst/>
              <a:gdLst>
                <a:gd name="connsiteX0" fmla="*/ 708912 w 720578"/>
                <a:gd name="connsiteY0" fmla="*/ 9864 h 482707"/>
                <a:gd name="connsiteX1" fmla="*/ 648180 w 720578"/>
                <a:gd name="connsiteY1" fmla="*/ 0 h 482707"/>
                <a:gd name="connsiteX2" fmla="*/ 535392 w 720578"/>
                <a:gd name="connsiteY2" fmla="*/ 56772 h 482707"/>
                <a:gd name="connsiteX3" fmla="*/ 503208 w 720578"/>
                <a:gd name="connsiteY3" fmla="*/ 129996 h 482707"/>
                <a:gd name="connsiteX4" fmla="*/ 493956 w 720578"/>
                <a:gd name="connsiteY4" fmla="*/ 224028 h 482707"/>
                <a:gd name="connsiteX5" fmla="*/ 466452 w 720578"/>
                <a:gd name="connsiteY5" fmla="*/ 424224 h 482707"/>
                <a:gd name="connsiteX6" fmla="*/ 435708 w 720578"/>
                <a:gd name="connsiteY6" fmla="*/ 390024 h 482707"/>
                <a:gd name="connsiteX7" fmla="*/ 406836 w 720578"/>
                <a:gd name="connsiteY7" fmla="*/ 283500 h 482707"/>
                <a:gd name="connsiteX8" fmla="*/ 368568 w 720578"/>
                <a:gd name="connsiteY8" fmla="*/ 118260 h 482707"/>
                <a:gd name="connsiteX9" fmla="*/ 343260 w 720578"/>
                <a:gd name="connsiteY9" fmla="*/ 56124 h 482707"/>
                <a:gd name="connsiteX10" fmla="*/ 262440 w 720578"/>
                <a:gd name="connsiteY10" fmla="*/ 8784 h 482707"/>
                <a:gd name="connsiteX11" fmla="*/ 199620 w 720578"/>
                <a:gd name="connsiteY11" fmla="*/ 37188 h 482707"/>
                <a:gd name="connsiteX12" fmla="*/ 158580 w 720578"/>
                <a:gd name="connsiteY12" fmla="*/ 123048 h 482707"/>
                <a:gd name="connsiteX13" fmla="*/ 151308 w 720578"/>
                <a:gd name="connsiteY13" fmla="*/ 177696 h 482707"/>
                <a:gd name="connsiteX14" fmla="*/ 133776 w 720578"/>
                <a:gd name="connsiteY14" fmla="*/ 314064 h 482707"/>
                <a:gd name="connsiteX15" fmla="*/ 76572 w 720578"/>
                <a:gd name="connsiteY15" fmla="*/ 416988 h 482707"/>
                <a:gd name="connsiteX16" fmla="*/ 57600 w 720578"/>
                <a:gd name="connsiteY16" fmla="*/ 419508 h 482707"/>
                <a:gd name="connsiteX17" fmla="*/ 31284 w 720578"/>
                <a:gd name="connsiteY17" fmla="*/ 415260 h 482707"/>
                <a:gd name="connsiteX18" fmla="*/ 23256 w 720578"/>
                <a:gd name="connsiteY18" fmla="*/ 413460 h 482707"/>
                <a:gd name="connsiteX19" fmla="*/ 17568 w 720578"/>
                <a:gd name="connsiteY19" fmla="*/ 414612 h 482707"/>
                <a:gd name="connsiteX20" fmla="*/ 9900 w 720578"/>
                <a:gd name="connsiteY20" fmla="*/ 420876 h 482707"/>
                <a:gd name="connsiteX21" fmla="*/ 0 w 720578"/>
                <a:gd name="connsiteY21" fmla="*/ 454500 h 482707"/>
                <a:gd name="connsiteX22" fmla="*/ 8280 w 720578"/>
                <a:gd name="connsiteY22" fmla="*/ 469188 h 482707"/>
                <a:gd name="connsiteX23" fmla="*/ 41076 w 720578"/>
                <a:gd name="connsiteY23" fmla="*/ 477972 h 482707"/>
                <a:gd name="connsiteX24" fmla="*/ 144648 w 720578"/>
                <a:gd name="connsiteY24" fmla="*/ 443412 h 482707"/>
                <a:gd name="connsiteX25" fmla="*/ 180180 w 720578"/>
                <a:gd name="connsiteY25" fmla="*/ 379908 h 482707"/>
                <a:gd name="connsiteX26" fmla="*/ 193680 w 720578"/>
                <a:gd name="connsiteY26" fmla="*/ 309204 h 482707"/>
                <a:gd name="connsiteX27" fmla="*/ 213408 w 720578"/>
                <a:gd name="connsiteY27" fmla="*/ 147420 h 482707"/>
                <a:gd name="connsiteX28" fmla="*/ 230400 w 720578"/>
                <a:gd name="connsiteY28" fmla="*/ 92268 h 482707"/>
                <a:gd name="connsiteX29" fmla="*/ 264204 w 720578"/>
                <a:gd name="connsiteY29" fmla="*/ 66636 h 482707"/>
                <a:gd name="connsiteX30" fmla="*/ 281304 w 720578"/>
                <a:gd name="connsiteY30" fmla="*/ 72288 h 482707"/>
                <a:gd name="connsiteX31" fmla="*/ 309384 w 720578"/>
                <a:gd name="connsiteY31" fmla="*/ 123048 h 482707"/>
                <a:gd name="connsiteX32" fmla="*/ 348120 w 720578"/>
                <a:gd name="connsiteY32" fmla="*/ 286236 h 482707"/>
                <a:gd name="connsiteX33" fmla="*/ 430920 w 720578"/>
                <a:gd name="connsiteY33" fmla="*/ 473580 h 482707"/>
                <a:gd name="connsiteX34" fmla="*/ 511380 w 720578"/>
                <a:gd name="connsiteY34" fmla="*/ 467604 h 482707"/>
                <a:gd name="connsiteX35" fmla="*/ 548460 w 720578"/>
                <a:gd name="connsiteY35" fmla="*/ 357048 h 482707"/>
                <a:gd name="connsiteX36" fmla="*/ 551088 w 720578"/>
                <a:gd name="connsiteY36" fmla="*/ 286596 h 482707"/>
                <a:gd name="connsiteX37" fmla="*/ 584748 w 720578"/>
                <a:gd name="connsiteY37" fmla="*/ 89280 h 482707"/>
                <a:gd name="connsiteX38" fmla="*/ 692748 w 720578"/>
                <a:gd name="connsiteY38" fmla="*/ 65628 h 482707"/>
                <a:gd name="connsiteX39" fmla="*/ 699732 w 720578"/>
                <a:gd name="connsiteY39" fmla="*/ 66816 h 482707"/>
                <a:gd name="connsiteX40" fmla="*/ 718200 w 720578"/>
                <a:gd name="connsiteY40" fmla="*/ 44496 h 482707"/>
                <a:gd name="connsiteX41" fmla="*/ 708912 w 720578"/>
                <a:gd name="connsiteY41" fmla="*/ 9864 h 4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0578" h="482707">
                  <a:moveTo>
                    <a:pt x="708912" y="9864"/>
                  </a:moveTo>
                  <a:cubicBezTo>
                    <a:pt x="708912" y="9864"/>
                    <a:pt x="683100" y="0"/>
                    <a:pt x="648180" y="0"/>
                  </a:cubicBezTo>
                  <a:cubicBezTo>
                    <a:pt x="584892" y="0"/>
                    <a:pt x="551556" y="34560"/>
                    <a:pt x="535392" y="56772"/>
                  </a:cubicBezTo>
                  <a:cubicBezTo>
                    <a:pt x="520092" y="77796"/>
                    <a:pt x="510480" y="99684"/>
                    <a:pt x="503208" y="129996"/>
                  </a:cubicBezTo>
                  <a:cubicBezTo>
                    <a:pt x="496260" y="158940"/>
                    <a:pt x="495144" y="195156"/>
                    <a:pt x="493956" y="224028"/>
                  </a:cubicBezTo>
                  <a:cubicBezTo>
                    <a:pt x="490932" y="296568"/>
                    <a:pt x="497736" y="424224"/>
                    <a:pt x="466452" y="424224"/>
                  </a:cubicBezTo>
                  <a:cubicBezTo>
                    <a:pt x="450396" y="424224"/>
                    <a:pt x="439416" y="399492"/>
                    <a:pt x="435708" y="390024"/>
                  </a:cubicBezTo>
                  <a:cubicBezTo>
                    <a:pt x="434196" y="386172"/>
                    <a:pt x="421956" y="350676"/>
                    <a:pt x="406836" y="283500"/>
                  </a:cubicBezTo>
                  <a:cubicBezTo>
                    <a:pt x="397404" y="241668"/>
                    <a:pt x="375084" y="140904"/>
                    <a:pt x="368568" y="118260"/>
                  </a:cubicBezTo>
                  <a:cubicBezTo>
                    <a:pt x="365580" y="107820"/>
                    <a:pt x="357984" y="80136"/>
                    <a:pt x="343260" y="56124"/>
                  </a:cubicBezTo>
                  <a:cubicBezTo>
                    <a:pt x="323964" y="24660"/>
                    <a:pt x="291024" y="8784"/>
                    <a:pt x="262440" y="8784"/>
                  </a:cubicBezTo>
                  <a:cubicBezTo>
                    <a:pt x="234684" y="8784"/>
                    <a:pt x="209052" y="27900"/>
                    <a:pt x="199620" y="37188"/>
                  </a:cubicBezTo>
                  <a:cubicBezTo>
                    <a:pt x="170964" y="65448"/>
                    <a:pt x="161604" y="106668"/>
                    <a:pt x="158580" y="123048"/>
                  </a:cubicBezTo>
                  <a:cubicBezTo>
                    <a:pt x="155340" y="140724"/>
                    <a:pt x="151308" y="177696"/>
                    <a:pt x="151308" y="177696"/>
                  </a:cubicBezTo>
                  <a:cubicBezTo>
                    <a:pt x="145548" y="221724"/>
                    <a:pt x="135936" y="298044"/>
                    <a:pt x="133776" y="314064"/>
                  </a:cubicBezTo>
                  <a:cubicBezTo>
                    <a:pt x="122544" y="396396"/>
                    <a:pt x="99144" y="409644"/>
                    <a:pt x="76572" y="416988"/>
                  </a:cubicBezTo>
                  <a:cubicBezTo>
                    <a:pt x="71280" y="418716"/>
                    <a:pt x="61092" y="419508"/>
                    <a:pt x="57600" y="419508"/>
                  </a:cubicBezTo>
                  <a:cubicBezTo>
                    <a:pt x="42912" y="419508"/>
                    <a:pt x="31284" y="415260"/>
                    <a:pt x="31284" y="415260"/>
                  </a:cubicBezTo>
                  <a:cubicBezTo>
                    <a:pt x="29700" y="414612"/>
                    <a:pt x="26712" y="413460"/>
                    <a:pt x="23256" y="413460"/>
                  </a:cubicBezTo>
                  <a:cubicBezTo>
                    <a:pt x="21240" y="413460"/>
                    <a:pt x="19332" y="413856"/>
                    <a:pt x="17568" y="414612"/>
                  </a:cubicBezTo>
                  <a:cubicBezTo>
                    <a:pt x="12816" y="416700"/>
                    <a:pt x="10656" y="419544"/>
                    <a:pt x="9900" y="420876"/>
                  </a:cubicBezTo>
                  <a:cubicBezTo>
                    <a:pt x="720" y="435024"/>
                    <a:pt x="0" y="450180"/>
                    <a:pt x="0" y="454500"/>
                  </a:cubicBezTo>
                  <a:cubicBezTo>
                    <a:pt x="0" y="464868"/>
                    <a:pt x="6336" y="468360"/>
                    <a:pt x="8280" y="469188"/>
                  </a:cubicBezTo>
                  <a:cubicBezTo>
                    <a:pt x="8820" y="469440"/>
                    <a:pt x="21852" y="474984"/>
                    <a:pt x="41076" y="477972"/>
                  </a:cubicBezTo>
                  <a:cubicBezTo>
                    <a:pt x="98784" y="486900"/>
                    <a:pt x="134892" y="452952"/>
                    <a:pt x="144648" y="443412"/>
                  </a:cubicBezTo>
                  <a:cubicBezTo>
                    <a:pt x="153864" y="434448"/>
                    <a:pt x="169740" y="415980"/>
                    <a:pt x="180180" y="379908"/>
                  </a:cubicBezTo>
                  <a:cubicBezTo>
                    <a:pt x="186840" y="356868"/>
                    <a:pt x="190728" y="334296"/>
                    <a:pt x="193680" y="309204"/>
                  </a:cubicBezTo>
                  <a:cubicBezTo>
                    <a:pt x="195912" y="290268"/>
                    <a:pt x="210420" y="164988"/>
                    <a:pt x="213408" y="147420"/>
                  </a:cubicBezTo>
                  <a:cubicBezTo>
                    <a:pt x="216540" y="128952"/>
                    <a:pt x="221292" y="109800"/>
                    <a:pt x="230400" y="92268"/>
                  </a:cubicBezTo>
                  <a:cubicBezTo>
                    <a:pt x="236844" y="79884"/>
                    <a:pt x="247896" y="66636"/>
                    <a:pt x="264204" y="66636"/>
                  </a:cubicBezTo>
                  <a:cubicBezTo>
                    <a:pt x="270468" y="66636"/>
                    <a:pt x="276228" y="68544"/>
                    <a:pt x="281304" y="72288"/>
                  </a:cubicBezTo>
                  <a:cubicBezTo>
                    <a:pt x="296928" y="83880"/>
                    <a:pt x="306252" y="111240"/>
                    <a:pt x="309384" y="123048"/>
                  </a:cubicBezTo>
                  <a:cubicBezTo>
                    <a:pt x="313560" y="138924"/>
                    <a:pt x="343404" y="264420"/>
                    <a:pt x="348120" y="286236"/>
                  </a:cubicBezTo>
                  <a:cubicBezTo>
                    <a:pt x="379908" y="433332"/>
                    <a:pt x="401328" y="458856"/>
                    <a:pt x="430920" y="473580"/>
                  </a:cubicBezTo>
                  <a:cubicBezTo>
                    <a:pt x="447876" y="482004"/>
                    <a:pt x="481176" y="491400"/>
                    <a:pt x="511380" y="467604"/>
                  </a:cubicBezTo>
                  <a:cubicBezTo>
                    <a:pt x="545292" y="440856"/>
                    <a:pt x="546156" y="388692"/>
                    <a:pt x="548460" y="357048"/>
                  </a:cubicBezTo>
                  <a:cubicBezTo>
                    <a:pt x="550836" y="324432"/>
                    <a:pt x="550908" y="298296"/>
                    <a:pt x="551088" y="286596"/>
                  </a:cubicBezTo>
                  <a:cubicBezTo>
                    <a:pt x="552708" y="170100"/>
                    <a:pt x="553644" y="134208"/>
                    <a:pt x="584748" y="89280"/>
                  </a:cubicBezTo>
                  <a:cubicBezTo>
                    <a:pt x="601488" y="65088"/>
                    <a:pt x="635832" y="48024"/>
                    <a:pt x="692748" y="65628"/>
                  </a:cubicBezTo>
                  <a:cubicBezTo>
                    <a:pt x="694116" y="66060"/>
                    <a:pt x="697212" y="66816"/>
                    <a:pt x="699732" y="66816"/>
                  </a:cubicBezTo>
                  <a:cubicBezTo>
                    <a:pt x="710784" y="66816"/>
                    <a:pt x="715356" y="55620"/>
                    <a:pt x="718200" y="44496"/>
                  </a:cubicBezTo>
                  <a:cubicBezTo>
                    <a:pt x="720144" y="36900"/>
                    <a:pt x="725472" y="15228"/>
                    <a:pt x="708912" y="9864"/>
                  </a:cubicBezTo>
                  <a:close/>
                </a:path>
              </a:pathLst>
            </a:custGeom>
            <a:solidFill>
              <a:schemeClr val="tx2"/>
            </a:solidFill>
            <a:ln w="35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B4C67CD-A3C0-FFBF-F987-2D17AD71EED6}"/>
              </a:ext>
            </a:extLst>
          </p:cNvPr>
          <p:cNvGrpSpPr/>
          <p:nvPr userDrawn="1"/>
        </p:nvGrpSpPr>
        <p:grpSpPr>
          <a:xfrm>
            <a:off x="10914907" y="215659"/>
            <a:ext cx="872717" cy="258183"/>
            <a:chOff x="10325399" y="435801"/>
            <a:chExt cx="1716409" cy="507779"/>
          </a:xfrm>
        </p:grpSpPr>
        <p:grpSp>
          <p:nvGrpSpPr>
            <p:cNvPr id="15" name="Graphique 1">
              <a:extLst>
                <a:ext uri="{FF2B5EF4-FFF2-40B4-BE49-F238E27FC236}">
                  <a16:creationId xmlns:a16="http://schemas.microsoft.com/office/drawing/2014/main" id="{942026DE-B2BF-2B93-0FA9-D9D935D2D155}"/>
                </a:ext>
              </a:extLst>
            </p:cNvPr>
            <p:cNvGrpSpPr/>
            <p:nvPr userDrawn="1"/>
          </p:nvGrpSpPr>
          <p:grpSpPr>
            <a:xfrm>
              <a:off x="10970827" y="695569"/>
              <a:ext cx="1070981" cy="248011"/>
              <a:chOff x="1312560" y="975312"/>
              <a:chExt cx="1019519" cy="236411"/>
            </a:xfrm>
            <a:solidFill>
              <a:schemeClr val="tx1"/>
            </a:solidFill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C498C2E8-766A-241D-8CA3-7091191F2412}"/>
                  </a:ext>
                </a:extLst>
              </p:cNvPr>
              <p:cNvSpPr/>
              <p:nvPr userDrawn="1"/>
            </p:nvSpPr>
            <p:spPr>
              <a:xfrm>
                <a:off x="1312560" y="975312"/>
                <a:ext cx="179892" cy="236411"/>
              </a:xfrm>
              <a:custGeom>
                <a:avLst/>
                <a:gdLst>
                  <a:gd name="connsiteX0" fmla="*/ 46188 w 179892"/>
                  <a:gd name="connsiteY0" fmla="*/ 139932 h 236411"/>
                  <a:gd name="connsiteX1" fmla="*/ 55152 w 179892"/>
                  <a:gd name="connsiteY1" fmla="*/ 178488 h 236411"/>
                  <a:gd name="connsiteX2" fmla="*/ 89676 w 179892"/>
                  <a:gd name="connsiteY2" fmla="*/ 193752 h 236411"/>
                  <a:gd name="connsiteX3" fmla="*/ 138132 w 179892"/>
                  <a:gd name="connsiteY3" fmla="*/ 182088 h 236411"/>
                  <a:gd name="connsiteX4" fmla="*/ 147564 w 179892"/>
                  <a:gd name="connsiteY4" fmla="*/ 179856 h 236411"/>
                  <a:gd name="connsiteX5" fmla="*/ 169560 w 179892"/>
                  <a:gd name="connsiteY5" fmla="*/ 200952 h 236411"/>
                  <a:gd name="connsiteX6" fmla="*/ 157896 w 179892"/>
                  <a:gd name="connsiteY6" fmla="*/ 221148 h 236411"/>
                  <a:gd name="connsiteX7" fmla="*/ 89712 w 179892"/>
                  <a:gd name="connsiteY7" fmla="*/ 236412 h 236411"/>
                  <a:gd name="connsiteX8" fmla="*/ 24660 w 179892"/>
                  <a:gd name="connsiteY8" fmla="*/ 211284 h 236411"/>
                  <a:gd name="connsiteX9" fmla="*/ 0 w 179892"/>
                  <a:gd name="connsiteY9" fmla="*/ 146232 h 236411"/>
                  <a:gd name="connsiteX10" fmla="*/ 0 w 179892"/>
                  <a:gd name="connsiteY10" fmla="*/ 89712 h 236411"/>
                  <a:gd name="connsiteX11" fmla="*/ 24660 w 179892"/>
                  <a:gd name="connsiteY11" fmla="*/ 25128 h 236411"/>
                  <a:gd name="connsiteX12" fmla="*/ 89712 w 179892"/>
                  <a:gd name="connsiteY12" fmla="*/ 0 h 236411"/>
                  <a:gd name="connsiteX13" fmla="*/ 154764 w 179892"/>
                  <a:gd name="connsiteY13" fmla="*/ 25128 h 236411"/>
                  <a:gd name="connsiteX14" fmla="*/ 179892 w 179892"/>
                  <a:gd name="connsiteY14" fmla="*/ 89712 h 236411"/>
                  <a:gd name="connsiteX15" fmla="*/ 179892 w 179892"/>
                  <a:gd name="connsiteY15" fmla="*/ 110808 h 236411"/>
                  <a:gd name="connsiteX16" fmla="*/ 150732 w 179892"/>
                  <a:gd name="connsiteY16" fmla="*/ 139968 h 236411"/>
                  <a:gd name="connsiteX17" fmla="*/ 46188 w 179892"/>
                  <a:gd name="connsiteY17" fmla="*/ 139968 h 236411"/>
                  <a:gd name="connsiteX18" fmla="*/ 133632 w 179892"/>
                  <a:gd name="connsiteY18" fmla="*/ 97308 h 236411"/>
                  <a:gd name="connsiteX19" fmla="*/ 89676 w 179892"/>
                  <a:gd name="connsiteY19" fmla="*/ 42588 h 236411"/>
                  <a:gd name="connsiteX20" fmla="*/ 46152 w 179892"/>
                  <a:gd name="connsiteY20" fmla="*/ 97308 h 236411"/>
                  <a:gd name="connsiteX21" fmla="*/ 133632 w 179892"/>
                  <a:gd name="connsiteY21" fmla="*/ 9730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9892" h="236411">
                    <a:moveTo>
                      <a:pt x="46188" y="139932"/>
                    </a:moveTo>
                    <a:cubicBezTo>
                      <a:pt x="46188" y="158328"/>
                      <a:pt x="49320" y="170424"/>
                      <a:pt x="55152" y="178488"/>
                    </a:cubicBezTo>
                    <a:cubicBezTo>
                      <a:pt x="62784" y="188352"/>
                      <a:pt x="74448" y="193752"/>
                      <a:pt x="89676" y="193752"/>
                    </a:cubicBezTo>
                    <a:cubicBezTo>
                      <a:pt x="106704" y="193752"/>
                      <a:pt x="122868" y="188820"/>
                      <a:pt x="138132" y="182088"/>
                    </a:cubicBezTo>
                    <a:cubicBezTo>
                      <a:pt x="141264" y="180756"/>
                      <a:pt x="144396" y="179856"/>
                      <a:pt x="147564" y="179856"/>
                    </a:cubicBezTo>
                    <a:cubicBezTo>
                      <a:pt x="158796" y="179856"/>
                      <a:pt x="169560" y="189288"/>
                      <a:pt x="169560" y="200952"/>
                    </a:cubicBezTo>
                    <a:cubicBezTo>
                      <a:pt x="169560" y="209484"/>
                      <a:pt x="165960" y="217116"/>
                      <a:pt x="157896" y="221148"/>
                    </a:cubicBezTo>
                    <a:cubicBezTo>
                      <a:pt x="136368" y="231480"/>
                      <a:pt x="113508" y="236412"/>
                      <a:pt x="89712" y="236412"/>
                    </a:cubicBezTo>
                    <a:cubicBezTo>
                      <a:pt x="63684" y="236412"/>
                      <a:pt x="41256" y="227880"/>
                      <a:pt x="24660" y="211284"/>
                    </a:cubicBezTo>
                    <a:cubicBezTo>
                      <a:pt x="8496" y="195120"/>
                      <a:pt x="0" y="172692"/>
                      <a:pt x="0" y="146232"/>
                    </a:cubicBezTo>
                    <a:lnTo>
                      <a:pt x="0" y="89712"/>
                    </a:lnTo>
                    <a:cubicBezTo>
                      <a:pt x="0" y="63684"/>
                      <a:pt x="8532" y="41256"/>
                      <a:pt x="24660" y="25128"/>
                    </a:cubicBezTo>
                    <a:cubicBezTo>
                      <a:pt x="41256" y="8532"/>
                      <a:pt x="636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110808"/>
                    </a:lnTo>
                    <a:cubicBezTo>
                      <a:pt x="179892" y="126972"/>
                      <a:pt x="166896" y="139968"/>
                      <a:pt x="150732" y="139968"/>
                    </a:cubicBezTo>
                    <a:lnTo>
                      <a:pt x="46188" y="139968"/>
                    </a:lnTo>
                    <a:close/>
                    <a:moveTo>
                      <a:pt x="133632" y="97308"/>
                    </a:moveTo>
                    <a:cubicBezTo>
                      <a:pt x="133632" y="60084"/>
                      <a:pt x="118368" y="42588"/>
                      <a:pt x="89676" y="42588"/>
                    </a:cubicBezTo>
                    <a:cubicBezTo>
                      <a:pt x="61416" y="42588"/>
                      <a:pt x="46152" y="59616"/>
                      <a:pt x="46152" y="97308"/>
                    </a:cubicBezTo>
                    <a:lnTo>
                      <a:pt x="133632" y="9730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E5654348-95FD-1DC5-ABFF-0DD0F7EE8A5A}"/>
                  </a:ext>
                </a:extLst>
              </p:cNvPr>
              <p:cNvSpPr/>
              <p:nvPr userDrawn="1"/>
            </p:nvSpPr>
            <p:spPr>
              <a:xfrm>
                <a:off x="1519631" y="975312"/>
                <a:ext cx="179820" cy="236375"/>
              </a:xfrm>
              <a:custGeom>
                <a:avLst/>
                <a:gdLst>
                  <a:gd name="connsiteX0" fmla="*/ 89712 w 179820"/>
                  <a:gd name="connsiteY0" fmla="*/ 156528 h 236375"/>
                  <a:gd name="connsiteX1" fmla="*/ 42156 w 179820"/>
                  <a:gd name="connsiteY1" fmla="*/ 226512 h 236375"/>
                  <a:gd name="connsiteX2" fmla="*/ 23328 w 179820"/>
                  <a:gd name="connsiteY2" fmla="*/ 236376 h 236375"/>
                  <a:gd name="connsiteX3" fmla="*/ 0 w 179820"/>
                  <a:gd name="connsiteY3" fmla="*/ 213048 h 236375"/>
                  <a:gd name="connsiteX4" fmla="*/ 4032 w 179820"/>
                  <a:gd name="connsiteY4" fmla="*/ 200052 h 236375"/>
                  <a:gd name="connsiteX5" fmla="*/ 62784 w 179820"/>
                  <a:gd name="connsiteY5" fmla="*/ 117072 h 236375"/>
                  <a:gd name="connsiteX6" fmla="*/ 5364 w 179820"/>
                  <a:gd name="connsiteY6" fmla="*/ 36324 h 236375"/>
                  <a:gd name="connsiteX7" fmla="*/ 1332 w 179820"/>
                  <a:gd name="connsiteY7" fmla="*/ 23328 h 236375"/>
                  <a:gd name="connsiteX8" fmla="*/ 24660 w 179820"/>
                  <a:gd name="connsiteY8" fmla="*/ 0 h 236375"/>
                  <a:gd name="connsiteX9" fmla="*/ 43488 w 179820"/>
                  <a:gd name="connsiteY9" fmla="*/ 9864 h 236375"/>
                  <a:gd name="connsiteX10" fmla="*/ 89676 w 179820"/>
                  <a:gd name="connsiteY10" fmla="*/ 77580 h 236375"/>
                  <a:gd name="connsiteX11" fmla="*/ 135864 w 179820"/>
                  <a:gd name="connsiteY11" fmla="*/ 9864 h 236375"/>
                  <a:gd name="connsiteX12" fmla="*/ 155160 w 179820"/>
                  <a:gd name="connsiteY12" fmla="*/ 0 h 236375"/>
                  <a:gd name="connsiteX13" fmla="*/ 178020 w 179820"/>
                  <a:gd name="connsiteY13" fmla="*/ 23328 h 236375"/>
                  <a:gd name="connsiteX14" fmla="*/ 173988 w 179820"/>
                  <a:gd name="connsiteY14" fmla="*/ 36324 h 236375"/>
                  <a:gd name="connsiteX15" fmla="*/ 116568 w 179820"/>
                  <a:gd name="connsiteY15" fmla="*/ 117072 h 236375"/>
                  <a:gd name="connsiteX16" fmla="*/ 175320 w 179820"/>
                  <a:gd name="connsiteY16" fmla="*/ 200052 h 236375"/>
                  <a:gd name="connsiteX17" fmla="*/ 179820 w 179820"/>
                  <a:gd name="connsiteY17" fmla="*/ 213048 h 236375"/>
                  <a:gd name="connsiteX18" fmla="*/ 156060 w 179820"/>
                  <a:gd name="connsiteY18" fmla="*/ 236376 h 236375"/>
                  <a:gd name="connsiteX19" fmla="*/ 137232 w 179820"/>
                  <a:gd name="connsiteY19" fmla="*/ 226512 h 236375"/>
                  <a:gd name="connsiteX20" fmla="*/ 89712 w 179820"/>
                  <a:gd name="connsiteY20" fmla="*/ 156528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9820" h="236375">
                    <a:moveTo>
                      <a:pt x="89712" y="156528"/>
                    </a:moveTo>
                    <a:lnTo>
                      <a:pt x="42156" y="226512"/>
                    </a:lnTo>
                    <a:cubicBezTo>
                      <a:pt x="37656" y="232776"/>
                      <a:pt x="30492" y="236376"/>
                      <a:pt x="23328" y="236376"/>
                    </a:cubicBezTo>
                    <a:cubicBezTo>
                      <a:pt x="11232" y="236376"/>
                      <a:pt x="0" y="226044"/>
                      <a:pt x="0" y="213048"/>
                    </a:cubicBezTo>
                    <a:cubicBezTo>
                      <a:pt x="0" y="208548"/>
                      <a:pt x="1332" y="204084"/>
                      <a:pt x="4032" y="200052"/>
                    </a:cubicBezTo>
                    <a:lnTo>
                      <a:pt x="62784" y="117072"/>
                    </a:lnTo>
                    <a:lnTo>
                      <a:pt x="5364" y="36324"/>
                    </a:lnTo>
                    <a:cubicBezTo>
                      <a:pt x="2664" y="32292"/>
                      <a:pt x="1332" y="27792"/>
                      <a:pt x="1332" y="23328"/>
                    </a:cubicBezTo>
                    <a:cubicBezTo>
                      <a:pt x="1332" y="11232"/>
                      <a:pt x="11664" y="0"/>
                      <a:pt x="24660" y="0"/>
                    </a:cubicBezTo>
                    <a:cubicBezTo>
                      <a:pt x="31824" y="0"/>
                      <a:pt x="39024" y="3600"/>
                      <a:pt x="43488" y="9864"/>
                    </a:cubicBezTo>
                    <a:lnTo>
                      <a:pt x="89676" y="77580"/>
                    </a:lnTo>
                    <a:lnTo>
                      <a:pt x="135864" y="9864"/>
                    </a:lnTo>
                    <a:cubicBezTo>
                      <a:pt x="140364" y="3132"/>
                      <a:pt x="147960" y="0"/>
                      <a:pt x="155160" y="0"/>
                    </a:cubicBezTo>
                    <a:cubicBezTo>
                      <a:pt x="167724" y="0"/>
                      <a:pt x="178020" y="10332"/>
                      <a:pt x="178020" y="23328"/>
                    </a:cubicBezTo>
                    <a:cubicBezTo>
                      <a:pt x="178020" y="27828"/>
                      <a:pt x="176688" y="32292"/>
                      <a:pt x="173988" y="36324"/>
                    </a:cubicBezTo>
                    <a:lnTo>
                      <a:pt x="116568" y="117072"/>
                    </a:lnTo>
                    <a:lnTo>
                      <a:pt x="175320" y="200052"/>
                    </a:lnTo>
                    <a:cubicBezTo>
                      <a:pt x="178452" y="204084"/>
                      <a:pt x="179820" y="208584"/>
                      <a:pt x="179820" y="213048"/>
                    </a:cubicBezTo>
                    <a:cubicBezTo>
                      <a:pt x="179820" y="225612"/>
                      <a:pt x="169056" y="236376"/>
                      <a:pt x="156060" y="236376"/>
                    </a:cubicBezTo>
                    <a:cubicBezTo>
                      <a:pt x="148896" y="236376"/>
                      <a:pt x="141696" y="233244"/>
                      <a:pt x="137232" y="226512"/>
                    </a:cubicBezTo>
                    <a:lnTo>
                      <a:pt x="89712" y="15652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94E4BD16-3C25-2BEC-0C4A-E9A81864852E}"/>
                  </a:ext>
                </a:extLst>
              </p:cNvPr>
              <p:cNvSpPr/>
              <p:nvPr userDrawn="1"/>
            </p:nvSpPr>
            <p:spPr>
              <a:xfrm>
                <a:off x="1722744" y="975312"/>
                <a:ext cx="179892" cy="236375"/>
              </a:xfrm>
              <a:custGeom>
                <a:avLst/>
                <a:gdLst>
                  <a:gd name="connsiteX0" fmla="*/ 179856 w 179892"/>
                  <a:gd name="connsiteY0" fmla="*/ 197352 h 236375"/>
                  <a:gd name="connsiteX1" fmla="*/ 160128 w 179892"/>
                  <a:gd name="connsiteY1" fmla="*/ 224712 h 236375"/>
                  <a:gd name="connsiteX2" fmla="*/ 87480 w 179892"/>
                  <a:gd name="connsiteY2" fmla="*/ 236376 h 236375"/>
                  <a:gd name="connsiteX3" fmla="*/ 23328 w 179892"/>
                  <a:gd name="connsiteY3" fmla="*/ 216648 h 236375"/>
                  <a:gd name="connsiteX4" fmla="*/ 0 w 179892"/>
                  <a:gd name="connsiteY4" fmla="*/ 163260 h 236375"/>
                  <a:gd name="connsiteX5" fmla="*/ 23328 w 179892"/>
                  <a:gd name="connsiteY5" fmla="*/ 111672 h 236375"/>
                  <a:gd name="connsiteX6" fmla="*/ 87480 w 179892"/>
                  <a:gd name="connsiteY6" fmla="*/ 91944 h 236375"/>
                  <a:gd name="connsiteX7" fmla="*/ 133668 w 179892"/>
                  <a:gd name="connsiteY7" fmla="*/ 91944 h 236375"/>
                  <a:gd name="connsiteX8" fmla="*/ 133668 w 179892"/>
                  <a:gd name="connsiteY8" fmla="*/ 76248 h 236375"/>
                  <a:gd name="connsiteX9" fmla="*/ 96444 w 179892"/>
                  <a:gd name="connsiteY9" fmla="*/ 42624 h 236375"/>
                  <a:gd name="connsiteX10" fmla="*/ 47988 w 179892"/>
                  <a:gd name="connsiteY10" fmla="*/ 54720 h 236375"/>
                  <a:gd name="connsiteX11" fmla="*/ 35424 w 179892"/>
                  <a:gd name="connsiteY11" fmla="*/ 58752 h 236375"/>
                  <a:gd name="connsiteX12" fmla="*/ 13428 w 179892"/>
                  <a:gd name="connsiteY12" fmla="*/ 38556 h 236375"/>
                  <a:gd name="connsiteX13" fmla="*/ 24660 w 179892"/>
                  <a:gd name="connsiteY13" fmla="*/ 17928 h 236375"/>
                  <a:gd name="connsiteX14" fmla="*/ 102276 w 179892"/>
                  <a:gd name="connsiteY14" fmla="*/ 0 h 236375"/>
                  <a:gd name="connsiteX15" fmla="*/ 179892 w 179892"/>
                  <a:gd name="connsiteY15" fmla="*/ 76248 h 236375"/>
                  <a:gd name="connsiteX16" fmla="*/ 179892 w 179892"/>
                  <a:gd name="connsiteY16" fmla="*/ 197352 h 236375"/>
                  <a:gd name="connsiteX17" fmla="*/ 133632 w 179892"/>
                  <a:gd name="connsiteY17" fmla="*/ 134532 h 236375"/>
                  <a:gd name="connsiteX18" fmla="*/ 87444 w 179892"/>
                  <a:gd name="connsiteY18" fmla="*/ 134532 h 236375"/>
                  <a:gd name="connsiteX19" fmla="*/ 46188 w 179892"/>
                  <a:gd name="connsiteY19" fmla="*/ 163224 h 236375"/>
                  <a:gd name="connsiteX20" fmla="*/ 87444 w 179892"/>
                  <a:gd name="connsiteY20" fmla="*/ 193716 h 236375"/>
                  <a:gd name="connsiteX21" fmla="*/ 133632 w 179892"/>
                  <a:gd name="connsiteY21" fmla="*/ 187884 h 236375"/>
                  <a:gd name="connsiteX22" fmla="*/ 133632 w 179892"/>
                  <a:gd name="connsiteY22" fmla="*/ 13453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9892" h="236375">
                    <a:moveTo>
                      <a:pt x="179856" y="197352"/>
                    </a:moveTo>
                    <a:cubicBezTo>
                      <a:pt x="179856" y="209916"/>
                      <a:pt x="171792" y="220680"/>
                      <a:pt x="160128" y="224712"/>
                    </a:cubicBezTo>
                    <a:cubicBezTo>
                      <a:pt x="138132" y="232344"/>
                      <a:pt x="112572" y="236376"/>
                      <a:pt x="87480" y="236376"/>
                    </a:cubicBezTo>
                    <a:cubicBezTo>
                      <a:pt x="60120" y="236376"/>
                      <a:pt x="38592" y="229644"/>
                      <a:pt x="23328" y="216648"/>
                    </a:cubicBezTo>
                    <a:cubicBezTo>
                      <a:pt x="8064" y="203652"/>
                      <a:pt x="0" y="185256"/>
                      <a:pt x="0" y="163260"/>
                    </a:cubicBezTo>
                    <a:cubicBezTo>
                      <a:pt x="0" y="141264"/>
                      <a:pt x="8064" y="124236"/>
                      <a:pt x="23328" y="111672"/>
                    </a:cubicBezTo>
                    <a:cubicBezTo>
                      <a:pt x="38592" y="98676"/>
                      <a:pt x="60120" y="91944"/>
                      <a:pt x="87480" y="91944"/>
                    </a:cubicBezTo>
                    <a:lnTo>
                      <a:pt x="133668" y="91944"/>
                    </a:lnTo>
                    <a:lnTo>
                      <a:pt x="133668" y="76248"/>
                    </a:lnTo>
                    <a:cubicBezTo>
                      <a:pt x="133668" y="57420"/>
                      <a:pt x="119772" y="42624"/>
                      <a:pt x="96444" y="42624"/>
                    </a:cubicBezTo>
                    <a:cubicBezTo>
                      <a:pt x="75348" y="42624"/>
                      <a:pt x="63684" y="45324"/>
                      <a:pt x="47988" y="54720"/>
                    </a:cubicBezTo>
                    <a:cubicBezTo>
                      <a:pt x="44388" y="56952"/>
                      <a:pt x="39456" y="58752"/>
                      <a:pt x="35424" y="58752"/>
                    </a:cubicBezTo>
                    <a:cubicBezTo>
                      <a:pt x="23328" y="58752"/>
                      <a:pt x="13428" y="49788"/>
                      <a:pt x="13428" y="38556"/>
                    </a:cubicBezTo>
                    <a:cubicBezTo>
                      <a:pt x="13428" y="30492"/>
                      <a:pt x="17028" y="22392"/>
                      <a:pt x="24660" y="17928"/>
                    </a:cubicBezTo>
                    <a:cubicBezTo>
                      <a:pt x="48888" y="4032"/>
                      <a:pt x="69948" y="0"/>
                      <a:pt x="102276" y="0"/>
                    </a:cubicBezTo>
                    <a:cubicBezTo>
                      <a:pt x="152496" y="0"/>
                      <a:pt x="179892" y="36324"/>
                      <a:pt x="179892" y="76248"/>
                    </a:cubicBezTo>
                    <a:lnTo>
                      <a:pt x="179892" y="197352"/>
                    </a:lnTo>
                    <a:close/>
                    <a:moveTo>
                      <a:pt x="133632" y="134532"/>
                    </a:moveTo>
                    <a:lnTo>
                      <a:pt x="87444" y="134532"/>
                    </a:lnTo>
                    <a:cubicBezTo>
                      <a:pt x="48420" y="134532"/>
                      <a:pt x="46188" y="155628"/>
                      <a:pt x="46188" y="163224"/>
                    </a:cubicBezTo>
                    <a:cubicBezTo>
                      <a:pt x="46188" y="171288"/>
                      <a:pt x="48420" y="193716"/>
                      <a:pt x="87444" y="193716"/>
                    </a:cubicBezTo>
                    <a:cubicBezTo>
                      <a:pt x="102708" y="193716"/>
                      <a:pt x="119304" y="191484"/>
                      <a:pt x="133632" y="187884"/>
                    </a:cubicBezTo>
                    <a:lnTo>
                      <a:pt x="133632" y="13453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F7721CBE-B2B8-3952-45FF-5A47353D21C0}"/>
                  </a:ext>
                </a:extLst>
              </p:cNvPr>
              <p:cNvSpPr/>
              <p:nvPr userDrawn="1"/>
            </p:nvSpPr>
            <p:spPr>
              <a:xfrm>
                <a:off x="1954043" y="975312"/>
                <a:ext cx="179892" cy="236375"/>
              </a:xfrm>
              <a:custGeom>
                <a:avLst/>
                <a:gdLst>
                  <a:gd name="connsiteX0" fmla="*/ 133668 w 179892"/>
                  <a:gd name="connsiteY0" fmla="*/ 86112 h 236375"/>
                  <a:gd name="connsiteX1" fmla="*/ 89712 w 179892"/>
                  <a:gd name="connsiteY1" fmla="*/ 42588 h 236375"/>
                  <a:gd name="connsiteX2" fmla="*/ 46188 w 179892"/>
                  <a:gd name="connsiteY2" fmla="*/ 48420 h 236375"/>
                  <a:gd name="connsiteX3" fmla="*/ 46188 w 179892"/>
                  <a:gd name="connsiteY3" fmla="*/ 213048 h 236375"/>
                  <a:gd name="connsiteX4" fmla="*/ 23328 w 179892"/>
                  <a:gd name="connsiteY4" fmla="*/ 236376 h 236375"/>
                  <a:gd name="connsiteX5" fmla="*/ 0 w 179892"/>
                  <a:gd name="connsiteY5" fmla="*/ 213048 h 236375"/>
                  <a:gd name="connsiteX6" fmla="*/ 0 w 179892"/>
                  <a:gd name="connsiteY6" fmla="*/ 39024 h 236375"/>
                  <a:gd name="connsiteX7" fmla="*/ 19728 w 179892"/>
                  <a:gd name="connsiteY7" fmla="*/ 11664 h 236375"/>
                  <a:gd name="connsiteX8" fmla="*/ 89712 w 179892"/>
                  <a:gd name="connsiteY8" fmla="*/ 0 h 236375"/>
                  <a:gd name="connsiteX9" fmla="*/ 154764 w 179892"/>
                  <a:gd name="connsiteY9" fmla="*/ 25128 h 236375"/>
                  <a:gd name="connsiteX10" fmla="*/ 179892 w 179892"/>
                  <a:gd name="connsiteY10" fmla="*/ 89712 h 236375"/>
                  <a:gd name="connsiteX11" fmla="*/ 179892 w 179892"/>
                  <a:gd name="connsiteY11" fmla="*/ 213048 h 236375"/>
                  <a:gd name="connsiteX12" fmla="*/ 156564 w 179892"/>
                  <a:gd name="connsiteY12" fmla="*/ 236376 h 236375"/>
                  <a:gd name="connsiteX13" fmla="*/ 133704 w 179892"/>
                  <a:gd name="connsiteY13" fmla="*/ 213048 h 236375"/>
                  <a:gd name="connsiteX14" fmla="*/ 133704 w 179892"/>
                  <a:gd name="connsiteY14" fmla="*/ 86112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92" h="236375">
                    <a:moveTo>
                      <a:pt x="133668" y="86112"/>
                    </a:moveTo>
                    <a:cubicBezTo>
                      <a:pt x="133668" y="58752"/>
                      <a:pt x="117504" y="42588"/>
                      <a:pt x="89712" y="42588"/>
                    </a:cubicBezTo>
                    <a:cubicBezTo>
                      <a:pt x="74916" y="42588"/>
                      <a:pt x="60120" y="44820"/>
                      <a:pt x="46188" y="48420"/>
                    </a:cubicBezTo>
                    <a:lnTo>
                      <a:pt x="46188" y="213048"/>
                    </a:lnTo>
                    <a:cubicBezTo>
                      <a:pt x="46188" y="226044"/>
                      <a:pt x="35856" y="236376"/>
                      <a:pt x="23328" y="236376"/>
                    </a:cubicBezTo>
                    <a:cubicBezTo>
                      <a:pt x="10332" y="236376"/>
                      <a:pt x="0" y="226044"/>
                      <a:pt x="0" y="213048"/>
                    </a:cubicBezTo>
                    <a:lnTo>
                      <a:pt x="0" y="39024"/>
                    </a:lnTo>
                    <a:cubicBezTo>
                      <a:pt x="0" y="26460"/>
                      <a:pt x="7632" y="15696"/>
                      <a:pt x="19728" y="11664"/>
                    </a:cubicBezTo>
                    <a:cubicBezTo>
                      <a:pt x="41724" y="4032"/>
                      <a:pt x="65484" y="0"/>
                      <a:pt x="89712" y="0"/>
                    </a:cubicBezTo>
                    <a:cubicBezTo>
                      <a:pt x="116172" y="0"/>
                      <a:pt x="138600" y="8532"/>
                      <a:pt x="154764" y="25128"/>
                    </a:cubicBezTo>
                    <a:cubicBezTo>
                      <a:pt x="170928" y="41292"/>
                      <a:pt x="179892" y="63684"/>
                      <a:pt x="179892" y="89712"/>
                    </a:cubicBezTo>
                    <a:lnTo>
                      <a:pt x="179892" y="213048"/>
                    </a:lnTo>
                    <a:cubicBezTo>
                      <a:pt x="179892" y="226044"/>
                      <a:pt x="169560" y="236376"/>
                      <a:pt x="156564" y="236376"/>
                    </a:cubicBezTo>
                    <a:cubicBezTo>
                      <a:pt x="143568" y="236376"/>
                      <a:pt x="133704" y="226044"/>
                      <a:pt x="133704" y="213048"/>
                    </a:cubicBezTo>
                    <a:lnTo>
                      <a:pt x="133704" y="86112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B795BF85-3115-BA19-A04D-388A3368F64E}"/>
                  </a:ext>
                </a:extLst>
              </p:cNvPr>
              <p:cNvSpPr/>
              <p:nvPr userDrawn="1"/>
            </p:nvSpPr>
            <p:spPr>
              <a:xfrm>
                <a:off x="2173752" y="975312"/>
                <a:ext cx="158327" cy="236411"/>
              </a:xfrm>
              <a:custGeom>
                <a:avLst/>
                <a:gdLst>
                  <a:gd name="connsiteX0" fmla="*/ 45288 w 158327"/>
                  <a:gd name="connsiteY0" fmla="*/ 129168 h 236411"/>
                  <a:gd name="connsiteX1" fmla="*/ 2232 w 158327"/>
                  <a:gd name="connsiteY1" fmla="*/ 67716 h 236411"/>
                  <a:gd name="connsiteX2" fmla="*/ 79848 w 158327"/>
                  <a:gd name="connsiteY2" fmla="*/ 0 h 236411"/>
                  <a:gd name="connsiteX3" fmla="*/ 140832 w 158327"/>
                  <a:gd name="connsiteY3" fmla="*/ 11196 h 236411"/>
                  <a:gd name="connsiteX4" fmla="*/ 155628 w 158327"/>
                  <a:gd name="connsiteY4" fmla="*/ 32292 h 236411"/>
                  <a:gd name="connsiteX5" fmla="*/ 134100 w 158327"/>
                  <a:gd name="connsiteY5" fmla="*/ 53820 h 236411"/>
                  <a:gd name="connsiteX6" fmla="*/ 123336 w 158327"/>
                  <a:gd name="connsiteY6" fmla="*/ 51588 h 236411"/>
                  <a:gd name="connsiteX7" fmla="*/ 78912 w 158327"/>
                  <a:gd name="connsiteY7" fmla="*/ 42624 h 236411"/>
                  <a:gd name="connsiteX8" fmla="*/ 48420 w 158327"/>
                  <a:gd name="connsiteY8" fmla="*/ 66852 h 236411"/>
                  <a:gd name="connsiteX9" fmla="*/ 66816 w 158327"/>
                  <a:gd name="connsiteY9" fmla="*/ 88848 h 236411"/>
                  <a:gd name="connsiteX10" fmla="*/ 110772 w 158327"/>
                  <a:gd name="connsiteY10" fmla="*/ 103212 h 236411"/>
                  <a:gd name="connsiteX11" fmla="*/ 158328 w 158327"/>
                  <a:gd name="connsiteY11" fmla="*/ 165996 h 236411"/>
                  <a:gd name="connsiteX12" fmla="*/ 78480 w 158327"/>
                  <a:gd name="connsiteY12" fmla="*/ 236412 h 236411"/>
                  <a:gd name="connsiteX13" fmla="*/ 13896 w 158327"/>
                  <a:gd name="connsiteY13" fmla="*/ 223848 h 236411"/>
                  <a:gd name="connsiteX14" fmla="*/ 0 w 158327"/>
                  <a:gd name="connsiteY14" fmla="*/ 203220 h 236411"/>
                  <a:gd name="connsiteX15" fmla="*/ 22428 w 158327"/>
                  <a:gd name="connsiteY15" fmla="*/ 180792 h 236411"/>
                  <a:gd name="connsiteX16" fmla="*/ 32760 w 158327"/>
                  <a:gd name="connsiteY16" fmla="*/ 183492 h 236411"/>
                  <a:gd name="connsiteX17" fmla="*/ 79416 w 158327"/>
                  <a:gd name="connsiteY17" fmla="*/ 193824 h 236411"/>
                  <a:gd name="connsiteX18" fmla="*/ 112176 w 158327"/>
                  <a:gd name="connsiteY18" fmla="*/ 170496 h 236411"/>
                  <a:gd name="connsiteX19" fmla="*/ 82116 w 158327"/>
                  <a:gd name="connsiteY19" fmla="*/ 142668 h 236411"/>
                  <a:gd name="connsiteX20" fmla="*/ 45288 w 158327"/>
                  <a:gd name="connsiteY20" fmla="*/ 129168 h 23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8327" h="236411">
                    <a:moveTo>
                      <a:pt x="45288" y="129168"/>
                    </a:moveTo>
                    <a:cubicBezTo>
                      <a:pt x="21060" y="120204"/>
                      <a:pt x="2232" y="101376"/>
                      <a:pt x="2232" y="67716"/>
                    </a:cubicBezTo>
                    <a:cubicBezTo>
                      <a:pt x="2232" y="28260"/>
                      <a:pt x="34992" y="0"/>
                      <a:pt x="79848" y="0"/>
                    </a:cubicBezTo>
                    <a:cubicBezTo>
                      <a:pt x="110340" y="0"/>
                      <a:pt x="126036" y="4500"/>
                      <a:pt x="140832" y="11196"/>
                    </a:cubicBezTo>
                    <a:cubicBezTo>
                      <a:pt x="149796" y="14796"/>
                      <a:pt x="155628" y="22860"/>
                      <a:pt x="155628" y="32292"/>
                    </a:cubicBezTo>
                    <a:cubicBezTo>
                      <a:pt x="155628" y="43956"/>
                      <a:pt x="146196" y="53820"/>
                      <a:pt x="134100" y="53820"/>
                    </a:cubicBezTo>
                    <a:cubicBezTo>
                      <a:pt x="130968" y="53820"/>
                      <a:pt x="126468" y="52920"/>
                      <a:pt x="123336" y="51588"/>
                    </a:cubicBezTo>
                    <a:cubicBezTo>
                      <a:pt x="112104" y="46188"/>
                      <a:pt x="93744" y="42624"/>
                      <a:pt x="78912" y="42624"/>
                    </a:cubicBezTo>
                    <a:cubicBezTo>
                      <a:pt x="60516" y="42624"/>
                      <a:pt x="48420" y="51588"/>
                      <a:pt x="48420" y="66852"/>
                    </a:cubicBezTo>
                    <a:cubicBezTo>
                      <a:pt x="48420" y="78516"/>
                      <a:pt x="57384" y="85680"/>
                      <a:pt x="66816" y="88848"/>
                    </a:cubicBezTo>
                    <a:lnTo>
                      <a:pt x="110772" y="103212"/>
                    </a:lnTo>
                    <a:cubicBezTo>
                      <a:pt x="140364" y="113076"/>
                      <a:pt x="158328" y="133272"/>
                      <a:pt x="158328" y="165996"/>
                    </a:cubicBezTo>
                    <a:cubicBezTo>
                      <a:pt x="158328" y="205452"/>
                      <a:pt x="126468" y="236412"/>
                      <a:pt x="78480" y="236412"/>
                    </a:cubicBezTo>
                    <a:cubicBezTo>
                      <a:pt x="52020" y="236412"/>
                      <a:pt x="30492" y="231480"/>
                      <a:pt x="13896" y="223848"/>
                    </a:cubicBezTo>
                    <a:cubicBezTo>
                      <a:pt x="5364" y="219816"/>
                      <a:pt x="0" y="212184"/>
                      <a:pt x="0" y="203220"/>
                    </a:cubicBezTo>
                    <a:cubicBezTo>
                      <a:pt x="0" y="191556"/>
                      <a:pt x="9864" y="180792"/>
                      <a:pt x="22428" y="180792"/>
                    </a:cubicBezTo>
                    <a:cubicBezTo>
                      <a:pt x="25560" y="180792"/>
                      <a:pt x="29592" y="182124"/>
                      <a:pt x="32760" y="183492"/>
                    </a:cubicBezTo>
                    <a:cubicBezTo>
                      <a:pt x="44856" y="189756"/>
                      <a:pt x="59688" y="193824"/>
                      <a:pt x="79416" y="193824"/>
                    </a:cubicBezTo>
                    <a:cubicBezTo>
                      <a:pt x="100944" y="193824"/>
                      <a:pt x="112176" y="185760"/>
                      <a:pt x="112176" y="170496"/>
                    </a:cubicBezTo>
                    <a:cubicBezTo>
                      <a:pt x="112176" y="153900"/>
                      <a:pt x="98712" y="148500"/>
                      <a:pt x="82116" y="142668"/>
                    </a:cubicBezTo>
                    <a:lnTo>
                      <a:pt x="45288" y="129168"/>
                    </a:lnTo>
                    <a:close/>
                  </a:path>
                </a:pathLst>
              </a:custGeom>
              <a:grpFill/>
              <a:ln w="3596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05CDFA8-9A22-64F7-BF48-A8345DC2EF74}"/>
                </a:ext>
              </a:extLst>
            </p:cNvPr>
            <p:cNvSpPr/>
            <p:nvPr userDrawn="1"/>
          </p:nvSpPr>
          <p:spPr>
            <a:xfrm>
              <a:off x="10325399" y="435801"/>
              <a:ext cx="756949" cy="506392"/>
            </a:xfrm>
            <a:custGeom>
              <a:avLst/>
              <a:gdLst>
                <a:gd name="connsiteX0" fmla="*/ 708912 w 720578"/>
                <a:gd name="connsiteY0" fmla="*/ 9864 h 482707"/>
                <a:gd name="connsiteX1" fmla="*/ 648180 w 720578"/>
                <a:gd name="connsiteY1" fmla="*/ 0 h 482707"/>
                <a:gd name="connsiteX2" fmla="*/ 535392 w 720578"/>
                <a:gd name="connsiteY2" fmla="*/ 56772 h 482707"/>
                <a:gd name="connsiteX3" fmla="*/ 503208 w 720578"/>
                <a:gd name="connsiteY3" fmla="*/ 129996 h 482707"/>
                <a:gd name="connsiteX4" fmla="*/ 493956 w 720578"/>
                <a:gd name="connsiteY4" fmla="*/ 224028 h 482707"/>
                <a:gd name="connsiteX5" fmla="*/ 466452 w 720578"/>
                <a:gd name="connsiteY5" fmla="*/ 424224 h 482707"/>
                <a:gd name="connsiteX6" fmla="*/ 435708 w 720578"/>
                <a:gd name="connsiteY6" fmla="*/ 390024 h 482707"/>
                <a:gd name="connsiteX7" fmla="*/ 406836 w 720578"/>
                <a:gd name="connsiteY7" fmla="*/ 283500 h 482707"/>
                <a:gd name="connsiteX8" fmla="*/ 368568 w 720578"/>
                <a:gd name="connsiteY8" fmla="*/ 118260 h 482707"/>
                <a:gd name="connsiteX9" fmla="*/ 343260 w 720578"/>
                <a:gd name="connsiteY9" fmla="*/ 56124 h 482707"/>
                <a:gd name="connsiteX10" fmla="*/ 262440 w 720578"/>
                <a:gd name="connsiteY10" fmla="*/ 8784 h 482707"/>
                <a:gd name="connsiteX11" fmla="*/ 199620 w 720578"/>
                <a:gd name="connsiteY11" fmla="*/ 37188 h 482707"/>
                <a:gd name="connsiteX12" fmla="*/ 158580 w 720578"/>
                <a:gd name="connsiteY12" fmla="*/ 123048 h 482707"/>
                <a:gd name="connsiteX13" fmla="*/ 151308 w 720578"/>
                <a:gd name="connsiteY13" fmla="*/ 177696 h 482707"/>
                <a:gd name="connsiteX14" fmla="*/ 133776 w 720578"/>
                <a:gd name="connsiteY14" fmla="*/ 314064 h 482707"/>
                <a:gd name="connsiteX15" fmla="*/ 76572 w 720578"/>
                <a:gd name="connsiteY15" fmla="*/ 416988 h 482707"/>
                <a:gd name="connsiteX16" fmla="*/ 57600 w 720578"/>
                <a:gd name="connsiteY16" fmla="*/ 419508 h 482707"/>
                <a:gd name="connsiteX17" fmla="*/ 31284 w 720578"/>
                <a:gd name="connsiteY17" fmla="*/ 415260 h 482707"/>
                <a:gd name="connsiteX18" fmla="*/ 23256 w 720578"/>
                <a:gd name="connsiteY18" fmla="*/ 413460 h 482707"/>
                <a:gd name="connsiteX19" fmla="*/ 17568 w 720578"/>
                <a:gd name="connsiteY19" fmla="*/ 414612 h 482707"/>
                <a:gd name="connsiteX20" fmla="*/ 9900 w 720578"/>
                <a:gd name="connsiteY20" fmla="*/ 420876 h 482707"/>
                <a:gd name="connsiteX21" fmla="*/ 0 w 720578"/>
                <a:gd name="connsiteY21" fmla="*/ 454500 h 482707"/>
                <a:gd name="connsiteX22" fmla="*/ 8280 w 720578"/>
                <a:gd name="connsiteY22" fmla="*/ 469188 h 482707"/>
                <a:gd name="connsiteX23" fmla="*/ 41076 w 720578"/>
                <a:gd name="connsiteY23" fmla="*/ 477972 h 482707"/>
                <a:gd name="connsiteX24" fmla="*/ 144648 w 720578"/>
                <a:gd name="connsiteY24" fmla="*/ 443412 h 482707"/>
                <a:gd name="connsiteX25" fmla="*/ 180180 w 720578"/>
                <a:gd name="connsiteY25" fmla="*/ 379908 h 482707"/>
                <a:gd name="connsiteX26" fmla="*/ 193680 w 720578"/>
                <a:gd name="connsiteY26" fmla="*/ 309204 h 482707"/>
                <a:gd name="connsiteX27" fmla="*/ 213408 w 720578"/>
                <a:gd name="connsiteY27" fmla="*/ 147420 h 482707"/>
                <a:gd name="connsiteX28" fmla="*/ 230400 w 720578"/>
                <a:gd name="connsiteY28" fmla="*/ 92268 h 482707"/>
                <a:gd name="connsiteX29" fmla="*/ 264204 w 720578"/>
                <a:gd name="connsiteY29" fmla="*/ 66636 h 482707"/>
                <a:gd name="connsiteX30" fmla="*/ 281304 w 720578"/>
                <a:gd name="connsiteY30" fmla="*/ 72288 h 482707"/>
                <a:gd name="connsiteX31" fmla="*/ 309384 w 720578"/>
                <a:gd name="connsiteY31" fmla="*/ 123048 h 482707"/>
                <a:gd name="connsiteX32" fmla="*/ 348120 w 720578"/>
                <a:gd name="connsiteY32" fmla="*/ 286236 h 482707"/>
                <a:gd name="connsiteX33" fmla="*/ 430920 w 720578"/>
                <a:gd name="connsiteY33" fmla="*/ 473580 h 482707"/>
                <a:gd name="connsiteX34" fmla="*/ 511380 w 720578"/>
                <a:gd name="connsiteY34" fmla="*/ 467604 h 482707"/>
                <a:gd name="connsiteX35" fmla="*/ 548460 w 720578"/>
                <a:gd name="connsiteY35" fmla="*/ 357048 h 482707"/>
                <a:gd name="connsiteX36" fmla="*/ 551088 w 720578"/>
                <a:gd name="connsiteY36" fmla="*/ 286596 h 482707"/>
                <a:gd name="connsiteX37" fmla="*/ 584748 w 720578"/>
                <a:gd name="connsiteY37" fmla="*/ 89280 h 482707"/>
                <a:gd name="connsiteX38" fmla="*/ 692748 w 720578"/>
                <a:gd name="connsiteY38" fmla="*/ 65628 h 482707"/>
                <a:gd name="connsiteX39" fmla="*/ 699732 w 720578"/>
                <a:gd name="connsiteY39" fmla="*/ 66816 h 482707"/>
                <a:gd name="connsiteX40" fmla="*/ 718200 w 720578"/>
                <a:gd name="connsiteY40" fmla="*/ 44496 h 482707"/>
                <a:gd name="connsiteX41" fmla="*/ 708912 w 720578"/>
                <a:gd name="connsiteY41" fmla="*/ 9864 h 48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20578" h="482707">
                  <a:moveTo>
                    <a:pt x="708912" y="9864"/>
                  </a:moveTo>
                  <a:cubicBezTo>
                    <a:pt x="708912" y="9864"/>
                    <a:pt x="683100" y="0"/>
                    <a:pt x="648180" y="0"/>
                  </a:cubicBezTo>
                  <a:cubicBezTo>
                    <a:pt x="584892" y="0"/>
                    <a:pt x="551556" y="34560"/>
                    <a:pt x="535392" y="56772"/>
                  </a:cubicBezTo>
                  <a:cubicBezTo>
                    <a:pt x="520092" y="77796"/>
                    <a:pt x="510480" y="99684"/>
                    <a:pt x="503208" y="129996"/>
                  </a:cubicBezTo>
                  <a:cubicBezTo>
                    <a:pt x="496260" y="158940"/>
                    <a:pt x="495144" y="195156"/>
                    <a:pt x="493956" y="224028"/>
                  </a:cubicBezTo>
                  <a:cubicBezTo>
                    <a:pt x="490932" y="296568"/>
                    <a:pt x="497736" y="424224"/>
                    <a:pt x="466452" y="424224"/>
                  </a:cubicBezTo>
                  <a:cubicBezTo>
                    <a:pt x="450396" y="424224"/>
                    <a:pt x="439416" y="399492"/>
                    <a:pt x="435708" y="390024"/>
                  </a:cubicBezTo>
                  <a:cubicBezTo>
                    <a:pt x="434196" y="386172"/>
                    <a:pt x="421956" y="350676"/>
                    <a:pt x="406836" y="283500"/>
                  </a:cubicBezTo>
                  <a:cubicBezTo>
                    <a:pt x="397404" y="241668"/>
                    <a:pt x="375084" y="140904"/>
                    <a:pt x="368568" y="118260"/>
                  </a:cubicBezTo>
                  <a:cubicBezTo>
                    <a:pt x="365580" y="107820"/>
                    <a:pt x="357984" y="80136"/>
                    <a:pt x="343260" y="56124"/>
                  </a:cubicBezTo>
                  <a:cubicBezTo>
                    <a:pt x="323964" y="24660"/>
                    <a:pt x="291024" y="8784"/>
                    <a:pt x="262440" y="8784"/>
                  </a:cubicBezTo>
                  <a:cubicBezTo>
                    <a:pt x="234684" y="8784"/>
                    <a:pt x="209052" y="27900"/>
                    <a:pt x="199620" y="37188"/>
                  </a:cubicBezTo>
                  <a:cubicBezTo>
                    <a:pt x="170964" y="65448"/>
                    <a:pt x="161604" y="106668"/>
                    <a:pt x="158580" y="123048"/>
                  </a:cubicBezTo>
                  <a:cubicBezTo>
                    <a:pt x="155340" y="140724"/>
                    <a:pt x="151308" y="177696"/>
                    <a:pt x="151308" y="177696"/>
                  </a:cubicBezTo>
                  <a:cubicBezTo>
                    <a:pt x="145548" y="221724"/>
                    <a:pt x="135936" y="298044"/>
                    <a:pt x="133776" y="314064"/>
                  </a:cubicBezTo>
                  <a:cubicBezTo>
                    <a:pt x="122544" y="396396"/>
                    <a:pt x="99144" y="409644"/>
                    <a:pt x="76572" y="416988"/>
                  </a:cubicBezTo>
                  <a:cubicBezTo>
                    <a:pt x="71280" y="418716"/>
                    <a:pt x="61092" y="419508"/>
                    <a:pt x="57600" y="419508"/>
                  </a:cubicBezTo>
                  <a:cubicBezTo>
                    <a:pt x="42912" y="419508"/>
                    <a:pt x="31284" y="415260"/>
                    <a:pt x="31284" y="415260"/>
                  </a:cubicBezTo>
                  <a:cubicBezTo>
                    <a:pt x="29700" y="414612"/>
                    <a:pt x="26712" y="413460"/>
                    <a:pt x="23256" y="413460"/>
                  </a:cubicBezTo>
                  <a:cubicBezTo>
                    <a:pt x="21240" y="413460"/>
                    <a:pt x="19332" y="413856"/>
                    <a:pt x="17568" y="414612"/>
                  </a:cubicBezTo>
                  <a:cubicBezTo>
                    <a:pt x="12816" y="416700"/>
                    <a:pt x="10656" y="419544"/>
                    <a:pt x="9900" y="420876"/>
                  </a:cubicBezTo>
                  <a:cubicBezTo>
                    <a:pt x="720" y="435024"/>
                    <a:pt x="0" y="450180"/>
                    <a:pt x="0" y="454500"/>
                  </a:cubicBezTo>
                  <a:cubicBezTo>
                    <a:pt x="0" y="464868"/>
                    <a:pt x="6336" y="468360"/>
                    <a:pt x="8280" y="469188"/>
                  </a:cubicBezTo>
                  <a:cubicBezTo>
                    <a:pt x="8820" y="469440"/>
                    <a:pt x="21852" y="474984"/>
                    <a:pt x="41076" y="477972"/>
                  </a:cubicBezTo>
                  <a:cubicBezTo>
                    <a:pt x="98784" y="486900"/>
                    <a:pt x="134892" y="452952"/>
                    <a:pt x="144648" y="443412"/>
                  </a:cubicBezTo>
                  <a:cubicBezTo>
                    <a:pt x="153864" y="434448"/>
                    <a:pt x="169740" y="415980"/>
                    <a:pt x="180180" y="379908"/>
                  </a:cubicBezTo>
                  <a:cubicBezTo>
                    <a:pt x="186840" y="356868"/>
                    <a:pt x="190728" y="334296"/>
                    <a:pt x="193680" y="309204"/>
                  </a:cubicBezTo>
                  <a:cubicBezTo>
                    <a:pt x="195912" y="290268"/>
                    <a:pt x="210420" y="164988"/>
                    <a:pt x="213408" y="147420"/>
                  </a:cubicBezTo>
                  <a:cubicBezTo>
                    <a:pt x="216540" y="128952"/>
                    <a:pt x="221292" y="109800"/>
                    <a:pt x="230400" y="92268"/>
                  </a:cubicBezTo>
                  <a:cubicBezTo>
                    <a:pt x="236844" y="79884"/>
                    <a:pt x="247896" y="66636"/>
                    <a:pt x="264204" y="66636"/>
                  </a:cubicBezTo>
                  <a:cubicBezTo>
                    <a:pt x="270468" y="66636"/>
                    <a:pt x="276228" y="68544"/>
                    <a:pt x="281304" y="72288"/>
                  </a:cubicBezTo>
                  <a:cubicBezTo>
                    <a:pt x="296928" y="83880"/>
                    <a:pt x="306252" y="111240"/>
                    <a:pt x="309384" y="123048"/>
                  </a:cubicBezTo>
                  <a:cubicBezTo>
                    <a:pt x="313560" y="138924"/>
                    <a:pt x="343404" y="264420"/>
                    <a:pt x="348120" y="286236"/>
                  </a:cubicBezTo>
                  <a:cubicBezTo>
                    <a:pt x="379908" y="433332"/>
                    <a:pt x="401328" y="458856"/>
                    <a:pt x="430920" y="473580"/>
                  </a:cubicBezTo>
                  <a:cubicBezTo>
                    <a:pt x="447876" y="482004"/>
                    <a:pt x="481176" y="491400"/>
                    <a:pt x="511380" y="467604"/>
                  </a:cubicBezTo>
                  <a:cubicBezTo>
                    <a:pt x="545292" y="440856"/>
                    <a:pt x="546156" y="388692"/>
                    <a:pt x="548460" y="357048"/>
                  </a:cubicBezTo>
                  <a:cubicBezTo>
                    <a:pt x="550836" y="324432"/>
                    <a:pt x="550908" y="298296"/>
                    <a:pt x="551088" y="286596"/>
                  </a:cubicBezTo>
                  <a:cubicBezTo>
                    <a:pt x="552708" y="170100"/>
                    <a:pt x="553644" y="134208"/>
                    <a:pt x="584748" y="89280"/>
                  </a:cubicBezTo>
                  <a:cubicBezTo>
                    <a:pt x="601488" y="65088"/>
                    <a:pt x="635832" y="48024"/>
                    <a:pt x="692748" y="65628"/>
                  </a:cubicBezTo>
                  <a:cubicBezTo>
                    <a:pt x="694116" y="66060"/>
                    <a:pt x="697212" y="66816"/>
                    <a:pt x="699732" y="66816"/>
                  </a:cubicBezTo>
                  <a:cubicBezTo>
                    <a:pt x="710784" y="66816"/>
                    <a:pt x="715356" y="55620"/>
                    <a:pt x="718200" y="44496"/>
                  </a:cubicBezTo>
                  <a:cubicBezTo>
                    <a:pt x="720144" y="36900"/>
                    <a:pt x="725472" y="15228"/>
                    <a:pt x="708912" y="9864"/>
                  </a:cubicBezTo>
                  <a:close/>
                </a:path>
              </a:pathLst>
            </a:custGeom>
            <a:solidFill>
              <a:schemeClr val="tx2"/>
            </a:solidFill>
            <a:ln w="3596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4" name="Text Box 6">
            <a:extLst>
              <a:ext uri="{FF2B5EF4-FFF2-40B4-BE49-F238E27FC236}">
                <a16:creationId xmlns:a16="http://schemas.microsoft.com/office/drawing/2014/main" id="{DF1559A0-94EA-F8BF-EBB3-1F3BAD1EB9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81875" y="6502240"/>
            <a:ext cx="418704" cy="2539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022D081C-DBD0-4CBB-9DE7-98E8340C0AB8}" type="slidenum">
              <a:rPr lang="en-GB" sz="105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Jost Regular" pitchFamily="2" charset="0"/>
                <a:ea typeface="Jost Regular" pitchFamily="2" charset="0"/>
                <a:cs typeface="+mn-cs"/>
              </a:rPr>
              <a:pPr algn="r">
                <a:defRPr/>
              </a:pPr>
              <a:t>‹#›</a:t>
            </a:fld>
            <a:endParaRPr lang="en-GB" sz="1050" kern="1200">
              <a:solidFill>
                <a:schemeClr val="tx1">
                  <a:lumMod val="50000"/>
                  <a:lumOff val="50000"/>
                </a:schemeClr>
              </a:solidFill>
              <a:latin typeface="Jost Regular" pitchFamily="2" charset="0"/>
              <a:ea typeface="Jost Regular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2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Jost Regular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 cap="all" baseline="0">
          <a:solidFill>
            <a:srgbClr val="FF0000"/>
          </a:solidFill>
          <a:latin typeface="Jost SemiBold" pitchFamily="2" charset="0"/>
          <a:ea typeface="Jost SemiBold" pitchFamily="2" charset="0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Jost Bold" panose="020B0604020202020204" charset="0"/>
          <a:ea typeface="Jost Bold" panose="020B0604020202020204" charset="0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Jost Regular" pitchFamily="2" charset="0"/>
          <a:ea typeface="+mn-ea"/>
          <a:cs typeface="+mn-cs"/>
        </a:defRPr>
      </a:lvl3pPr>
      <a:lvl4pPr marL="172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Jost Regular" pitchFamily="2" charset="0"/>
          <a:ea typeface="+mn-ea"/>
          <a:cs typeface="+mn-cs"/>
        </a:defRPr>
      </a:lvl4pPr>
      <a:lvl5pPr marL="172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Jost Regular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000" kern="12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7">
          <p15:clr>
            <a:srgbClr val="F26B43"/>
          </p15:clr>
        </p15:guide>
        <p15:guide id="98" pos="7680">
          <p15:clr>
            <a:srgbClr val="F26B43"/>
          </p15:clr>
        </p15:guide>
        <p15:guide id="99" pos="273">
          <p15:clr>
            <a:srgbClr val="F26B43"/>
          </p15:clr>
        </p15:guide>
        <p15:guide id="100" pos="696">
          <p15:clr>
            <a:srgbClr val="F26B43"/>
          </p15:clr>
        </p15:guide>
        <p15:guide id="101" pos="883">
          <p15:clr>
            <a:srgbClr val="F26B43"/>
          </p15:clr>
        </p15:guide>
        <p15:guide id="102" pos="1306">
          <p15:clr>
            <a:srgbClr val="F26B43"/>
          </p15:clr>
        </p15:guide>
        <p15:guide id="103" pos="1493">
          <p15:clr>
            <a:srgbClr val="F26B43"/>
          </p15:clr>
        </p15:guide>
        <p15:guide id="104" pos="1916">
          <p15:clr>
            <a:srgbClr val="F26B43"/>
          </p15:clr>
        </p15:guide>
        <p15:guide id="105" pos="2103">
          <p15:clr>
            <a:srgbClr val="F26B43"/>
          </p15:clr>
        </p15:guide>
        <p15:guide id="106" pos="2526">
          <p15:clr>
            <a:srgbClr val="F26B43"/>
          </p15:clr>
        </p15:guide>
        <p15:guide id="107" pos="2713">
          <p15:clr>
            <a:srgbClr val="F26B43"/>
          </p15:clr>
        </p15:guide>
        <p15:guide id="108" pos="3136">
          <p15:clr>
            <a:srgbClr val="F26B43"/>
          </p15:clr>
        </p15:guide>
        <p15:guide id="109" pos="3323">
          <p15:clr>
            <a:srgbClr val="F26B43"/>
          </p15:clr>
        </p15:guide>
        <p15:guide id="110" pos="3746">
          <p15:clr>
            <a:srgbClr val="F26B43"/>
          </p15:clr>
        </p15:guide>
        <p15:guide id="111" pos="3933">
          <p15:clr>
            <a:srgbClr val="F26B43"/>
          </p15:clr>
        </p15:guide>
        <p15:guide id="112" pos="4356">
          <p15:clr>
            <a:srgbClr val="F26B43"/>
          </p15:clr>
        </p15:guide>
        <p15:guide id="113" pos="4543">
          <p15:clr>
            <a:srgbClr val="F26B43"/>
          </p15:clr>
        </p15:guide>
        <p15:guide id="114" pos="4966">
          <p15:clr>
            <a:srgbClr val="F26B43"/>
          </p15:clr>
        </p15:guide>
        <p15:guide id="115" pos="5153">
          <p15:clr>
            <a:srgbClr val="F26B43"/>
          </p15:clr>
        </p15:guide>
        <p15:guide id="116" pos="5576">
          <p15:clr>
            <a:srgbClr val="F26B43"/>
          </p15:clr>
        </p15:guide>
        <p15:guide id="117" pos="5763">
          <p15:clr>
            <a:srgbClr val="F26B43"/>
          </p15:clr>
        </p15:guide>
        <p15:guide id="118" pos="6186">
          <p15:clr>
            <a:srgbClr val="F26B43"/>
          </p15:clr>
        </p15:guide>
        <p15:guide id="119" pos="6373">
          <p15:clr>
            <a:srgbClr val="F26B43"/>
          </p15:clr>
        </p15:guide>
        <p15:guide id="120" pos="6796">
          <p15:clr>
            <a:srgbClr val="F26B43"/>
          </p15:clr>
        </p15:guide>
        <p15:guide id="121" pos="6983">
          <p15:clr>
            <a:srgbClr val="F26B43"/>
          </p15:clr>
        </p15:guide>
        <p15:guide id="122" pos="7406">
          <p15:clr>
            <a:srgbClr val="F26B43"/>
          </p15:clr>
        </p15:guide>
        <p15:guide id="123" orient="horz">
          <p15:clr>
            <a:srgbClr val="F26B43"/>
          </p15:clr>
        </p15:guide>
        <p15:guide id="124" orient="horz" pos="4320">
          <p15:clr>
            <a:srgbClr val="F26B43"/>
          </p15:clr>
        </p15:guide>
        <p15:guide id="125" orient="horz" pos="368">
          <p15:clr>
            <a:srgbClr val="F26B43"/>
          </p15:clr>
        </p15:guide>
        <p15:guide id="126" orient="horz" pos="1933">
          <p15:clr>
            <a:srgbClr val="F26B43"/>
          </p15:clr>
        </p15:guide>
        <p15:guide id="127" orient="horz" pos="2527">
          <p15:clr>
            <a:srgbClr val="F26B43"/>
          </p15:clr>
        </p15:guide>
        <p15:guide id="128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11" Type="http://schemas.openxmlformats.org/officeDocument/2006/relationships/image" Target="../media/image18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6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6.png"/><Relationship Id="rId5" Type="http://schemas.openxmlformats.org/officeDocument/2006/relationships/tags" Target="../tags/tag16.xml"/><Relationship Id="rId10" Type="http://schemas.openxmlformats.org/officeDocument/2006/relationships/image" Target="../media/image1.emf"/><Relationship Id="rId4" Type="http://schemas.openxmlformats.org/officeDocument/2006/relationships/tags" Target="../tags/tag15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DEEDF-DA2E-E006-C7C7-3687FDA67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rown object&#10;&#10;AI-generated content may be incorrect.">
            <a:extLst>
              <a:ext uri="{FF2B5EF4-FFF2-40B4-BE49-F238E27FC236}">
                <a16:creationId xmlns:a16="http://schemas.microsoft.com/office/drawing/2014/main" id="{28B6B985-01BF-54EB-E0A6-1E9C8008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BEC4A6-7F86-66A9-7653-B5A8E44E9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6423764-6F01-C61A-E6E0-A8B5C7EE7387}"/>
              </a:ext>
            </a:extLst>
          </p:cNvPr>
          <p:cNvSpPr txBox="1">
            <a:spLocks/>
          </p:cNvSpPr>
          <p:nvPr/>
        </p:nvSpPr>
        <p:spPr>
          <a:xfrm>
            <a:off x="469900" y="2311059"/>
            <a:ext cx="9855923" cy="1588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ohemi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6600" dirty="0">
              <a:solidFill>
                <a:schemeClr val="bg1"/>
              </a:solidFill>
              <a:latin typeface="Jost Bold" pitchFamily="2" charset="0"/>
              <a:ea typeface="Jost Bold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7000" dirty="0" err="1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Metalli</a:t>
            </a:r>
            <a:r>
              <a:rPr lang="en-US" sz="7000" dirty="0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 non </a:t>
            </a:r>
            <a:r>
              <a:rPr lang="en-US" sz="7000" dirty="0" err="1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ferrosi</a:t>
            </a:r>
            <a:r>
              <a:rPr lang="en-US" sz="7000" dirty="0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Volatilità</a:t>
            </a:r>
            <a:r>
              <a:rPr lang="en-US" sz="4000" dirty="0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 e </a:t>
            </a:r>
            <a:r>
              <a:rPr lang="en-US" sz="4000" dirty="0" err="1">
                <a:solidFill>
                  <a:schemeClr val="bg1"/>
                </a:solidFill>
                <a:latin typeface="Nohemi Semi Bold" pitchFamily="2" charset="0"/>
                <a:ea typeface="Jost Bold" pitchFamily="2" charset="0"/>
              </a:rPr>
              <a:t>prospettive</a:t>
            </a:r>
            <a:endParaRPr lang="en-US" sz="4000" dirty="0">
              <a:solidFill>
                <a:schemeClr val="bg1"/>
              </a:solidFill>
              <a:latin typeface="Nohemi Semi Bold" pitchFamily="2" charset="0"/>
              <a:ea typeface="Jost Bold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rgbClr val="FFFFFF"/>
                </a:solidFill>
                <a:latin typeface="Jost Bold" pitchFamily="2" charset="0"/>
                <a:ea typeface="Jost Bold" pitchFamily="2" charset="0"/>
              </a:rPr>
              <a:t>LTC by Nexans &amp; </a:t>
            </a:r>
            <a:r>
              <a:rPr lang="en-GB" sz="2400" dirty="0" err="1">
                <a:solidFill>
                  <a:srgbClr val="FFFFFF"/>
                </a:solidFill>
                <a:latin typeface="Jost Bold" pitchFamily="2" charset="0"/>
                <a:ea typeface="Jost Bold" pitchFamily="2" charset="0"/>
              </a:rPr>
              <a:t>Aurubis</a:t>
            </a:r>
            <a:endParaRPr lang="en-GB" sz="2400" dirty="0">
              <a:solidFill>
                <a:srgbClr val="FFFFFF"/>
              </a:solidFill>
              <a:latin typeface="Jost Bold" pitchFamily="2" charset="0"/>
              <a:ea typeface="Jost Bold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400" dirty="0">
              <a:solidFill>
                <a:srgbClr val="FFFFFF"/>
              </a:solidFill>
              <a:latin typeface="Jost Bold" pitchFamily="2" charset="0"/>
              <a:ea typeface="Jost Bol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0F6CB7-7068-015A-0CC7-0BAA56AC2CEE}"/>
              </a:ext>
            </a:extLst>
          </p:cNvPr>
          <p:cNvSpPr txBox="1"/>
          <p:nvPr/>
        </p:nvSpPr>
        <p:spPr>
          <a:xfrm>
            <a:off x="469900" y="6210300"/>
            <a:ext cx="337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25 novembre 2025 ore 16:00</a:t>
            </a:r>
            <a:endParaRPr lang="en-US" i="1" dirty="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8" descr="Immagine che contiene schermata, Elementi grafici, nero&#10;&#10;Il contenuto generato dall'IA potrebbe non essere corretto.">
            <a:extLst>
              <a:ext uri="{FF2B5EF4-FFF2-40B4-BE49-F238E27FC236}">
                <a16:creationId xmlns:a16="http://schemas.microsoft.com/office/drawing/2014/main" id="{9D261B22-82B2-3533-3395-BCEBA0DE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La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Triveneta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Cavi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Storia</a:t>
            </a:r>
            <a:endParaRPr lang="fr-FR" sz="3000" b="0" dirty="0">
              <a:solidFill>
                <a:srgbClr val="000000"/>
              </a:solidFill>
              <a:latin typeface="Nohemi Semi Bold"/>
              <a:ea typeface="+mj-ea"/>
            </a:endParaRPr>
          </a:p>
        </p:txBody>
      </p:sp>
      <p:cxnSp>
        <p:nvCxnSpPr>
          <p:cNvPr id="10" name="Connecteur droit 6">
            <a:extLst>
              <a:ext uri="{FF2B5EF4-FFF2-40B4-BE49-F238E27FC236}">
                <a16:creationId xmlns:a16="http://schemas.microsoft.com/office/drawing/2014/main" id="{6D5A31BC-88D7-ACCE-4250-E6ADFAB6F836}"/>
              </a:ext>
            </a:extLst>
          </p:cNvPr>
          <p:cNvCxnSpPr>
            <a:cxnSpLocks/>
          </p:cNvCxnSpPr>
          <p:nvPr/>
        </p:nvCxnSpPr>
        <p:spPr>
          <a:xfrm flipV="1">
            <a:off x="356775" y="3426060"/>
            <a:ext cx="11546418" cy="2940"/>
          </a:xfrm>
          <a:prstGeom prst="line">
            <a:avLst/>
          </a:prstGeom>
          <a:noFill/>
          <a:ln w="3175" cap="flat" cmpd="sng" algn="ctr">
            <a:solidFill>
              <a:srgbClr val="1C71B9"/>
            </a:solidFill>
            <a:prstDash val="solid"/>
            <a:miter lim="800000"/>
          </a:ln>
          <a:effectLst/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1632B3-0979-5143-6EB1-AA07C02F0698}"/>
              </a:ext>
            </a:extLst>
          </p:cNvPr>
          <p:cNvGrpSpPr/>
          <p:nvPr/>
        </p:nvGrpSpPr>
        <p:grpSpPr>
          <a:xfrm>
            <a:off x="-175549" y="2882289"/>
            <a:ext cx="1623651" cy="923410"/>
            <a:chOff x="189782" y="2782542"/>
            <a:chExt cx="1623651" cy="923410"/>
          </a:xfrm>
        </p:grpSpPr>
        <p:cxnSp>
          <p:nvCxnSpPr>
            <p:cNvPr id="47" name="Connecteur droit 38">
              <a:extLst>
                <a:ext uri="{FF2B5EF4-FFF2-40B4-BE49-F238E27FC236}">
                  <a16:creationId xmlns:a16="http://schemas.microsoft.com/office/drawing/2014/main" id="{DEB980FC-77D0-3C02-7E9A-DB62B3D6F6A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6" name="Titre 1">
              <a:extLst>
                <a:ext uri="{FF2B5EF4-FFF2-40B4-BE49-F238E27FC236}">
                  <a16:creationId xmlns:a16="http://schemas.microsoft.com/office/drawing/2014/main" id="{4F14E0F0-714B-61F6-341F-694FEEA56316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71B9"/>
                  </a:solidFill>
                  <a:effectLst/>
                  <a:uLnTx/>
                  <a:uFillTx/>
                  <a:latin typeface="Jost Med" pitchFamily="2" charset="0"/>
                  <a:ea typeface="Jost Med" pitchFamily="2" charset="0"/>
                  <a:cs typeface="+mj-cs"/>
                </a:rPr>
                <a:t>1965</a:t>
              </a:r>
            </a:p>
          </p:txBody>
        </p:sp>
        <p:grpSp>
          <p:nvGrpSpPr>
            <p:cNvPr id="43" name="Groupe 12">
              <a:extLst>
                <a:ext uri="{FF2B5EF4-FFF2-40B4-BE49-F238E27FC236}">
                  <a16:creationId xmlns:a16="http://schemas.microsoft.com/office/drawing/2014/main" id="{9460EB17-E6EF-E0A4-C4CF-38587AA51CE0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45" name="Ellipse 13">
                <a:extLst>
                  <a:ext uri="{FF2B5EF4-FFF2-40B4-BE49-F238E27FC236}">
                    <a16:creationId xmlns:a16="http://schemas.microsoft.com/office/drawing/2014/main" id="{BF347AC2-992B-7DBE-1F69-B8EC6F57F610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46" name="Ellipse 14">
                <a:extLst>
                  <a:ext uri="{FF2B5EF4-FFF2-40B4-BE49-F238E27FC236}">
                    <a16:creationId xmlns:a16="http://schemas.microsoft.com/office/drawing/2014/main" id="{7A3AB9C1-1A71-5A5C-96CD-2ED72789DD64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Connecteur droit 21">
              <a:extLst>
                <a:ext uri="{FF2B5EF4-FFF2-40B4-BE49-F238E27FC236}">
                  <a16:creationId xmlns:a16="http://schemas.microsoft.com/office/drawing/2014/main" id="{3D25A931-3387-3B8D-9174-266A4164DF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C0EE1D3E-B3A1-818D-2D36-E6F1C1308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68" y="9291"/>
            <a:ext cx="1526929" cy="534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8ED14D-A28B-772E-40CD-01D7567107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03C2E3-F1E7-6C86-DF73-ADE1A9C6D458}"/>
              </a:ext>
            </a:extLst>
          </p:cNvPr>
          <p:cNvGrpSpPr/>
          <p:nvPr/>
        </p:nvGrpSpPr>
        <p:grpSpPr>
          <a:xfrm>
            <a:off x="1623160" y="2882289"/>
            <a:ext cx="1623651" cy="923410"/>
            <a:chOff x="189782" y="2782542"/>
            <a:chExt cx="1623651" cy="923410"/>
          </a:xfrm>
        </p:grpSpPr>
        <p:cxnSp>
          <p:nvCxnSpPr>
            <p:cNvPr id="23" name="Connecteur droit 38">
              <a:extLst>
                <a:ext uri="{FF2B5EF4-FFF2-40B4-BE49-F238E27FC236}">
                  <a16:creationId xmlns:a16="http://schemas.microsoft.com/office/drawing/2014/main" id="{5C556324-4697-F732-A43F-F0EB8581D359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24" name="Titre 1">
              <a:extLst>
                <a:ext uri="{FF2B5EF4-FFF2-40B4-BE49-F238E27FC236}">
                  <a16:creationId xmlns:a16="http://schemas.microsoft.com/office/drawing/2014/main" id="{AB3FE2D4-73FB-097D-7515-78070F122591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71B9"/>
                  </a:solidFill>
                  <a:effectLst/>
                  <a:uLnTx/>
                  <a:uFillTx/>
                  <a:latin typeface="Jost Med" pitchFamily="2" charset="0"/>
                  <a:ea typeface="Jost Med" pitchFamily="2" charset="0"/>
                  <a:cs typeface="+mj-cs"/>
                </a:rPr>
                <a:t>1980</a:t>
              </a:r>
            </a:p>
          </p:txBody>
        </p:sp>
        <p:grpSp>
          <p:nvGrpSpPr>
            <p:cNvPr id="25" name="Groupe 12">
              <a:extLst>
                <a:ext uri="{FF2B5EF4-FFF2-40B4-BE49-F238E27FC236}">
                  <a16:creationId xmlns:a16="http://schemas.microsoft.com/office/drawing/2014/main" id="{FC67F85A-C6BC-3EC9-3875-364E8A72866C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27" name="Ellipse 13">
                <a:extLst>
                  <a:ext uri="{FF2B5EF4-FFF2-40B4-BE49-F238E27FC236}">
                    <a16:creationId xmlns:a16="http://schemas.microsoft.com/office/drawing/2014/main" id="{D43B01C3-EC4F-0464-A9E3-90E21BEED5D7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28" name="Ellipse 14">
                <a:extLst>
                  <a:ext uri="{FF2B5EF4-FFF2-40B4-BE49-F238E27FC236}">
                    <a16:creationId xmlns:a16="http://schemas.microsoft.com/office/drawing/2014/main" id="{3962B117-6034-8E65-30A4-6CE34C8A35CA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26" name="Connecteur droit 21">
              <a:extLst>
                <a:ext uri="{FF2B5EF4-FFF2-40B4-BE49-F238E27FC236}">
                  <a16:creationId xmlns:a16="http://schemas.microsoft.com/office/drawing/2014/main" id="{F9D62D99-FFA8-347C-CE75-0EB50B93F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5E6AA9-F968-B257-3646-C1F0A838FAA1}"/>
              </a:ext>
            </a:extLst>
          </p:cNvPr>
          <p:cNvGrpSpPr/>
          <p:nvPr/>
        </p:nvGrpSpPr>
        <p:grpSpPr>
          <a:xfrm>
            <a:off x="3421869" y="2882289"/>
            <a:ext cx="1623651" cy="923410"/>
            <a:chOff x="189782" y="2782542"/>
            <a:chExt cx="1623651" cy="923410"/>
          </a:xfrm>
        </p:grpSpPr>
        <p:cxnSp>
          <p:nvCxnSpPr>
            <p:cNvPr id="30" name="Connecteur droit 38">
              <a:extLst>
                <a:ext uri="{FF2B5EF4-FFF2-40B4-BE49-F238E27FC236}">
                  <a16:creationId xmlns:a16="http://schemas.microsoft.com/office/drawing/2014/main" id="{4D2D59E6-423A-93E7-8B2A-E77BBD6431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31" name="Titre 1">
              <a:extLst>
                <a:ext uri="{FF2B5EF4-FFF2-40B4-BE49-F238E27FC236}">
                  <a16:creationId xmlns:a16="http://schemas.microsoft.com/office/drawing/2014/main" id="{0BBC52E6-2F59-D728-7E49-C0F2F4CDAF57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71B9"/>
                  </a:solidFill>
                  <a:effectLst/>
                  <a:uLnTx/>
                  <a:uFillTx/>
                  <a:latin typeface="Jost Med" pitchFamily="2" charset="0"/>
                  <a:ea typeface="Jost Med" pitchFamily="2" charset="0"/>
                  <a:cs typeface="+mj-cs"/>
                </a:rPr>
                <a:t>1980</a:t>
              </a:r>
            </a:p>
          </p:txBody>
        </p:sp>
        <p:grpSp>
          <p:nvGrpSpPr>
            <p:cNvPr id="32" name="Groupe 12">
              <a:extLst>
                <a:ext uri="{FF2B5EF4-FFF2-40B4-BE49-F238E27FC236}">
                  <a16:creationId xmlns:a16="http://schemas.microsoft.com/office/drawing/2014/main" id="{C45E8C40-D47D-2B06-C1B3-A340D43C9C87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35" name="Ellipse 13">
                <a:extLst>
                  <a:ext uri="{FF2B5EF4-FFF2-40B4-BE49-F238E27FC236}">
                    <a16:creationId xmlns:a16="http://schemas.microsoft.com/office/drawing/2014/main" id="{B2E5B11B-F5BB-D525-92E2-017DE8C32EE4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36" name="Ellipse 14">
                <a:extLst>
                  <a:ext uri="{FF2B5EF4-FFF2-40B4-BE49-F238E27FC236}">
                    <a16:creationId xmlns:a16="http://schemas.microsoft.com/office/drawing/2014/main" id="{E7E11BA4-18D5-2BA8-97FA-177D995920D1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Connecteur droit 21">
              <a:extLst>
                <a:ext uri="{FF2B5EF4-FFF2-40B4-BE49-F238E27FC236}">
                  <a16:creationId xmlns:a16="http://schemas.microsoft.com/office/drawing/2014/main" id="{07A3A172-CE83-0D85-463B-13C275FE7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12A84F-811C-B854-E769-B15E9CE4AD5A}"/>
              </a:ext>
            </a:extLst>
          </p:cNvPr>
          <p:cNvGrpSpPr/>
          <p:nvPr/>
        </p:nvGrpSpPr>
        <p:grpSpPr>
          <a:xfrm>
            <a:off x="5220578" y="2882289"/>
            <a:ext cx="1623651" cy="923410"/>
            <a:chOff x="189782" y="2782542"/>
            <a:chExt cx="1623651" cy="923410"/>
          </a:xfrm>
        </p:grpSpPr>
        <p:cxnSp>
          <p:nvCxnSpPr>
            <p:cNvPr id="38" name="Connecteur droit 38">
              <a:extLst>
                <a:ext uri="{FF2B5EF4-FFF2-40B4-BE49-F238E27FC236}">
                  <a16:creationId xmlns:a16="http://schemas.microsoft.com/office/drawing/2014/main" id="{70CCFF58-257B-9238-F6B0-4D3457965EE0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39" name="Titre 1">
              <a:extLst>
                <a:ext uri="{FF2B5EF4-FFF2-40B4-BE49-F238E27FC236}">
                  <a16:creationId xmlns:a16="http://schemas.microsoft.com/office/drawing/2014/main" id="{738D550D-67E3-4876-8E05-6C814798A96F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71B9"/>
                  </a:solidFill>
                  <a:effectLst/>
                  <a:uLnTx/>
                  <a:uFillTx/>
                  <a:latin typeface="Jost Med" pitchFamily="2" charset="0"/>
                  <a:ea typeface="Jost Med" pitchFamily="2" charset="0"/>
                  <a:cs typeface="+mj-cs"/>
                </a:rPr>
                <a:t>1991</a:t>
              </a:r>
            </a:p>
          </p:txBody>
        </p:sp>
        <p:grpSp>
          <p:nvGrpSpPr>
            <p:cNvPr id="41" name="Groupe 12">
              <a:extLst>
                <a:ext uri="{FF2B5EF4-FFF2-40B4-BE49-F238E27FC236}">
                  <a16:creationId xmlns:a16="http://schemas.microsoft.com/office/drawing/2014/main" id="{96D9D276-C748-C414-0FE4-5FF19C944ECC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52" name="Ellipse 13">
                <a:extLst>
                  <a:ext uri="{FF2B5EF4-FFF2-40B4-BE49-F238E27FC236}">
                    <a16:creationId xmlns:a16="http://schemas.microsoft.com/office/drawing/2014/main" id="{A172DD76-AE32-EE5D-CE15-98D6D8DCAD57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53" name="Ellipse 14">
                <a:extLst>
                  <a:ext uri="{FF2B5EF4-FFF2-40B4-BE49-F238E27FC236}">
                    <a16:creationId xmlns:a16="http://schemas.microsoft.com/office/drawing/2014/main" id="{2AAD6012-0BDB-9001-14CD-5C3D695E4112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42" name="Connecteur droit 21">
              <a:extLst>
                <a:ext uri="{FF2B5EF4-FFF2-40B4-BE49-F238E27FC236}">
                  <a16:creationId xmlns:a16="http://schemas.microsoft.com/office/drawing/2014/main" id="{EB3C4C95-807E-ED97-30D2-4FAA804492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2DC3DA8-3519-B6F7-BDD6-0CD330B85B7D}"/>
              </a:ext>
            </a:extLst>
          </p:cNvPr>
          <p:cNvGrpSpPr/>
          <p:nvPr/>
        </p:nvGrpSpPr>
        <p:grpSpPr>
          <a:xfrm>
            <a:off x="7019287" y="2882289"/>
            <a:ext cx="1623651" cy="923410"/>
            <a:chOff x="189782" y="2782542"/>
            <a:chExt cx="1623651" cy="923410"/>
          </a:xfrm>
        </p:grpSpPr>
        <p:cxnSp>
          <p:nvCxnSpPr>
            <p:cNvPr id="58" name="Connecteur droit 38">
              <a:extLst>
                <a:ext uri="{FF2B5EF4-FFF2-40B4-BE49-F238E27FC236}">
                  <a16:creationId xmlns:a16="http://schemas.microsoft.com/office/drawing/2014/main" id="{BB6D1577-6659-9CBA-2BBC-0D0DCBF83C0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59" name="Titre 1">
              <a:extLst>
                <a:ext uri="{FF2B5EF4-FFF2-40B4-BE49-F238E27FC236}">
                  <a16:creationId xmlns:a16="http://schemas.microsoft.com/office/drawing/2014/main" id="{DB4B1FC6-D097-0D81-0E7D-8738BC24EE5C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>
                  <a:solidFill>
                    <a:srgbClr val="1C71B9"/>
                  </a:solidFill>
                  <a:latin typeface="Jost Med" pitchFamily="2" charset="0"/>
                  <a:ea typeface="Jost Med" pitchFamily="2" charset="0"/>
                </a:rPr>
                <a:t>2000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71B9"/>
                </a:solidFill>
                <a:effectLst/>
                <a:uLnTx/>
                <a:uFillTx/>
                <a:latin typeface="Jost Med" pitchFamily="2" charset="0"/>
                <a:ea typeface="Jost Med" pitchFamily="2" charset="0"/>
                <a:cs typeface="+mj-cs"/>
              </a:endParaRPr>
            </a:p>
          </p:txBody>
        </p:sp>
        <p:grpSp>
          <p:nvGrpSpPr>
            <p:cNvPr id="60" name="Groupe 12">
              <a:extLst>
                <a:ext uri="{FF2B5EF4-FFF2-40B4-BE49-F238E27FC236}">
                  <a16:creationId xmlns:a16="http://schemas.microsoft.com/office/drawing/2014/main" id="{FA33EB43-6147-E0A4-DCB7-4E8B56F92600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62" name="Ellipse 13">
                <a:extLst>
                  <a:ext uri="{FF2B5EF4-FFF2-40B4-BE49-F238E27FC236}">
                    <a16:creationId xmlns:a16="http://schemas.microsoft.com/office/drawing/2014/main" id="{CF8F56CF-7ACF-2979-300F-3BA39C359EEC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68" name="Ellipse 14">
                <a:extLst>
                  <a:ext uri="{FF2B5EF4-FFF2-40B4-BE49-F238E27FC236}">
                    <a16:creationId xmlns:a16="http://schemas.microsoft.com/office/drawing/2014/main" id="{FF08FBD3-FBB0-0D57-E738-288E0441BDC1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Connecteur droit 21">
              <a:extLst>
                <a:ext uri="{FF2B5EF4-FFF2-40B4-BE49-F238E27FC236}">
                  <a16:creationId xmlns:a16="http://schemas.microsoft.com/office/drawing/2014/main" id="{8779BC19-27B2-578E-0292-088F77557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3658E0-82B2-0D59-EF4D-30BCA98C5BEF}"/>
              </a:ext>
            </a:extLst>
          </p:cNvPr>
          <p:cNvGrpSpPr/>
          <p:nvPr/>
        </p:nvGrpSpPr>
        <p:grpSpPr>
          <a:xfrm>
            <a:off x="8817996" y="2882289"/>
            <a:ext cx="1623651" cy="923410"/>
            <a:chOff x="189782" y="2782542"/>
            <a:chExt cx="1623651" cy="923410"/>
          </a:xfrm>
        </p:grpSpPr>
        <p:cxnSp>
          <p:nvCxnSpPr>
            <p:cNvPr id="73" name="Connecteur droit 38">
              <a:extLst>
                <a:ext uri="{FF2B5EF4-FFF2-40B4-BE49-F238E27FC236}">
                  <a16:creationId xmlns:a16="http://schemas.microsoft.com/office/drawing/2014/main" id="{B6D79883-A8F1-182A-3611-00FE94C4C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74" name="Titre 1">
              <a:extLst>
                <a:ext uri="{FF2B5EF4-FFF2-40B4-BE49-F238E27FC236}">
                  <a16:creationId xmlns:a16="http://schemas.microsoft.com/office/drawing/2014/main" id="{5E5ACD16-9F0B-78B4-538D-E08EA6967622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71B9"/>
                  </a:solidFill>
                  <a:effectLst/>
                  <a:uLnTx/>
                  <a:uFillTx/>
                  <a:latin typeface="Jost Med" pitchFamily="2" charset="0"/>
                  <a:ea typeface="Jost Med" pitchFamily="2" charset="0"/>
                  <a:cs typeface="+mj-cs"/>
                </a:rPr>
                <a:t>2017</a:t>
              </a:r>
            </a:p>
          </p:txBody>
        </p:sp>
        <p:grpSp>
          <p:nvGrpSpPr>
            <p:cNvPr id="75" name="Groupe 12">
              <a:extLst>
                <a:ext uri="{FF2B5EF4-FFF2-40B4-BE49-F238E27FC236}">
                  <a16:creationId xmlns:a16="http://schemas.microsoft.com/office/drawing/2014/main" id="{DE47FC1D-6AED-604A-BCBE-06E27ABE7576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79" name="Ellipse 13">
                <a:extLst>
                  <a:ext uri="{FF2B5EF4-FFF2-40B4-BE49-F238E27FC236}">
                    <a16:creationId xmlns:a16="http://schemas.microsoft.com/office/drawing/2014/main" id="{7FBD9341-882D-B6D8-96AE-9334D8E1F602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80" name="Ellipse 14">
                <a:extLst>
                  <a:ext uri="{FF2B5EF4-FFF2-40B4-BE49-F238E27FC236}">
                    <a16:creationId xmlns:a16="http://schemas.microsoft.com/office/drawing/2014/main" id="{CC3CD432-DD4F-0581-276C-2B4B8BDBBA49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76" name="Connecteur droit 21">
              <a:extLst>
                <a:ext uri="{FF2B5EF4-FFF2-40B4-BE49-F238E27FC236}">
                  <a16:creationId xmlns:a16="http://schemas.microsoft.com/office/drawing/2014/main" id="{7DB1456F-2591-0C9C-048B-9754A784A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FFEB8E-D56B-415E-7E6D-9AA4E16930ED}"/>
              </a:ext>
            </a:extLst>
          </p:cNvPr>
          <p:cNvGrpSpPr/>
          <p:nvPr/>
        </p:nvGrpSpPr>
        <p:grpSpPr>
          <a:xfrm>
            <a:off x="10616706" y="2882289"/>
            <a:ext cx="1623651" cy="923410"/>
            <a:chOff x="189782" y="2782542"/>
            <a:chExt cx="1623651" cy="923410"/>
          </a:xfrm>
        </p:grpSpPr>
        <p:cxnSp>
          <p:nvCxnSpPr>
            <p:cNvPr id="82" name="Connecteur droit 38">
              <a:extLst>
                <a:ext uri="{FF2B5EF4-FFF2-40B4-BE49-F238E27FC236}">
                  <a16:creationId xmlns:a16="http://schemas.microsoft.com/office/drawing/2014/main" id="{0DB629CA-5358-9F77-9914-A9027F3C22AD}"/>
                </a:ext>
              </a:extLst>
            </p:cNvPr>
            <p:cNvCxnSpPr>
              <a:cxnSpLocks/>
            </p:cNvCxnSpPr>
            <p:nvPr/>
          </p:nvCxnSpPr>
          <p:spPr>
            <a:xfrm>
              <a:off x="1001607" y="3452457"/>
              <a:ext cx="0" cy="25200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  <p:sp>
          <p:nvSpPr>
            <p:cNvPr id="83" name="Titre 1">
              <a:extLst>
                <a:ext uri="{FF2B5EF4-FFF2-40B4-BE49-F238E27FC236}">
                  <a16:creationId xmlns:a16="http://schemas.microsoft.com/office/drawing/2014/main" id="{64B2323B-32BD-441D-1CB1-419044FA7320}"/>
                </a:ext>
              </a:extLst>
            </p:cNvPr>
            <p:cNvSpPr txBox="1">
              <a:spLocks/>
            </p:cNvSpPr>
            <p:nvPr/>
          </p:nvSpPr>
          <p:spPr>
            <a:xfrm>
              <a:off x="189782" y="2782542"/>
              <a:ext cx="1623651" cy="169587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>
                  <a:solidFill>
                    <a:srgbClr val="1C71B9"/>
                  </a:solidFill>
                  <a:latin typeface="Jost Med" pitchFamily="2" charset="0"/>
                  <a:ea typeface="Jost Med" pitchFamily="2" charset="0"/>
                </a:rPr>
                <a:t>2024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C71B9"/>
                </a:solidFill>
                <a:effectLst/>
                <a:uLnTx/>
                <a:uFillTx/>
                <a:latin typeface="Jost Med" pitchFamily="2" charset="0"/>
                <a:ea typeface="Jost Med" pitchFamily="2" charset="0"/>
                <a:cs typeface="+mj-cs"/>
              </a:endParaRPr>
            </a:p>
          </p:txBody>
        </p:sp>
        <p:grpSp>
          <p:nvGrpSpPr>
            <p:cNvPr id="85" name="Groupe 12">
              <a:extLst>
                <a:ext uri="{FF2B5EF4-FFF2-40B4-BE49-F238E27FC236}">
                  <a16:creationId xmlns:a16="http://schemas.microsoft.com/office/drawing/2014/main" id="{175D9311-A64D-E627-99D5-4A3B6163F25A}"/>
                </a:ext>
              </a:extLst>
            </p:cNvPr>
            <p:cNvGrpSpPr/>
            <p:nvPr/>
          </p:nvGrpSpPr>
          <p:grpSpPr>
            <a:xfrm>
              <a:off x="880049" y="3203540"/>
              <a:ext cx="243117" cy="245548"/>
              <a:chOff x="2789274" y="3678459"/>
              <a:chExt cx="333154" cy="333154"/>
            </a:xfrm>
            <a:noFill/>
          </p:grpSpPr>
          <p:sp>
            <p:nvSpPr>
              <p:cNvPr id="87" name="Ellipse 13">
                <a:extLst>
                  <a:ext uri="{FF2B5EF4-FFF2-40B4-BE49-F238E27FC236}">
                    <a16:creationId xmlns:a16="http://schemas.microsoft.com/office/drawing/2014/main" id="{B3BE9BAC-EDDE-E471-B1D3-64C37CC217F9}"/>
                  </a:ext>
                </a:extLst>
              </p:cNvPr>
              <p:cNvSpPr/>
              <p:nvPr/>
            </p:nvSpPr>
            <p:spPr>
              <a:xfrm>
                <a:off x="2789274" y="3678459"/>
                <a:ext cx="333154" cy="333154"/>
              </a:xfrm>
              <a:prstGeom prst="ellipse">
                <a:avLst/>
              </a:prstGeom>
              <a:grpFill/>
              <a:ln w="31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  <p:sp>
            <p:nvSpPr>
              <p:cNvPr id="88" name="Ellipse 14">
                <a:extLst>
                  <a:ext uri="{FF2B5EF4-FFF2-40B4-BE49-F238E27FC236}">
                    <a16:creationId xmlns:a16="http://schemas.microsoft.com/office/drawing/2014/main" id="{B6E92A46-C6E6-086F-9BA9-E222C6471E53}"/>
                  </a:ext>
                </a:extLst>
              </p:cNvPr>
              <p:cNvSpPr/>
              <p:nvPr/>
            </p:nvSpPr>
            <p:spPr>
              <a:xfrm>
                <a:off x="2876107" y="3765292"/>
                <a:ext cx="159488" cy="159488"/>
              </a:xfrm>
              <a:prstGeom prst="ellipse">
                <a:avLst/>
              </a:prstGeom>
              <a:solidFill>
                <a:srgbClr val="1C71B9"/>
              </a:solidFill>
              <a:ln w="12700" cap="flat" cmpd="sng" algn="ctr">
                <a:solidFill>
                  <a:srgbClr val="1C71B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ost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Connecteur droit 21">
              <a:extLst>
                <a:ext uri="{FF2B5EF4-FFF2-40B4-BE49-F238E27FC236}">
                  <a16:creationId xmlns:a16="http://schemas.microsoft.com/office/drawing/2014/main" id="{37A0593F-4F1E-44DD-5359-84604547F6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46" y="3705952"/>
              <a:ext cx="949323" cy="0"/>
            </a:xfrm>
            <a:prstGeom prst="line">
              <a:avLst/>
            </a:prstGeom>
            <a:noFill/>
            <a:ln w="3175" cap="flat" cmpd="sng" algn="ctr">
              <a:solidFill>
                <a:srgbClr val="1C71B9"/>
              </a:solidFill>
              <a:prstDash val="solid"/>
              <a:miter lim="800000"/>
            </a:ln>
            <a:effectLst/>
          </p:spPr>
        </p:cxnSp>
      </p:grpSp>
      <p:pic>
        <p:nvPicPr>
          <p:cNvPr id="89" name="Google Shape;216;p40">
            <a:extLst>
              <a:ext uri="{FF2B5EF4-FFF2-40B4-BE49-F238E27FC236}">
                <a16:creationId xmlns:a16="http://schemas.microsoft.com/office/drawing/2014/main" id="{D5361D87-EFD7-20BB-56DD-65DEFEE71547}"/>
              </a:ext>
            </a:extLst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0" y="3982214"/>
            <a:ext cx="1390099" cy="78437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5" name="Titre 1">
            <a:extLst>
              <a:ext uri="{FF2B5EF4-FFF2-40B4-BE49-F238E27FC236}">
                <a16:creationId xmlns:a16="http://schemas.microsoft.com/office/drawing/2014/main" id="{A01B2FB1-B6CB-2893-6A18-4145F6137648}"/>
              </a:ext>
            </a:extLst>
          </p:cNvPr>
          <p:cNvSpPr txBox="1">
            <a:spLocks/>
          </p:cNvSpPr>
          <p:nvPr/>
        </p:nvSpPr>
        <p:spPr>
          <a:xfrm>
            <a:off x="0" y="4867209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Creazione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di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La </a:t>
            </a:r>
            <a:r>
              <a:rPr kumimoji="0" lang="fr-FR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Triveneta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Cavi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(PU 1)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  <p:pic>
        <p:nvPicPr>
          <p:cNvPr id="96" name="Google Shape;185;p40">
            <a:extLst>
              <a:ext uri="{FF2B5EF4-FFF2-40B4-BE49-F238E27FC236}">
                <a16:creationId xmlns:a16="http://schemas.microsoft.com/office/drawing/2014/main" id="{3421B409-C08A-60F4-44A9-FB850E3EB810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74" t="2969" b="17216"/>
          <a:stretch/>
        </p:blipFill>
        <p:spPr>
          <a:xfrm>
            <a:off x="1798128" y="3982214"/>
            <a:ext cx="1390099" cy="80910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7" name="Titre 1">
            <a:extLst>
              <a:ext uri="{FF2B5EF4-FFF2-40B4-BE49-F238E27FC236}">
                <a16:creationId xmlns:a16="http://schemas.microsoft.com/office/drawing/2014/main" id="{A1CDC524-AD91-E096-583D-E4217D9B9083}"/>
              </a:ext>
            </a:extLst>
          </p:cNvPr>
          <p:cNvSpPr txBox="1">
            <a:spLocks/>
          </p:cNvSpPr>
          <p:nvPr/>
        </p:nvSpPr>
        <p:spPr>
          <a:xfrm>
            <a:off x="1707548" y="4879576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Creazione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di </a:t>
            </a:r>
            <a:r>
              <a:rPr kumimoji="0" lang="fr-FR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Cavinord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(PU 2)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  <p:pic>
        <p:nvPicPr>
          <p:cNvPr id="99" name="Google Shape;180;p40">
            <a:extLst>
              <a:ext uri="{FF2B5EF4-FFF2-40B4-BE49-F238E27FC236}">
                <a16:creationId xmlns:a16="http://schemas.microsoft.com/office/drawing/2014/main" id="{6B44587F-19F5-D74A-4DBF-3036BD00FEC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4373" t="24637" r="33342" b="15140"/>
          <a:stretch/>
        </p:blipFill>
        <p:spPr>
          <a:xfrm>
            <a:off x="3564842" y="3982214"/>
            <a:ext cx="1390099" cy="784367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1" name="Titre 1">
            <a:extLst>
              <a:ext uri="{FF2B5EF4-FFF2-40B4-BE49-F238E27FC236}">
                <a16:creationId xmlns:a16="http://schemas.microsoft.com/office/drawing/2014/main" id="{8F8031EB-5DA6-9C1F-2502-539D0A77BC4C}"/>
              </a:ext>
            </a:extLst>
          </p:cNvPr>
          <p:cNvSpPr txBox="1">
            <a:spLocks/>
          </p:cNvSpPr>
          <p:nvPr/>
        </p:nvSpPr>
        <p:spPr>
          <a:xfrm>
            <a:off x="3474262" y="4867206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Creazione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di </a:t>
            </a:r>
            <a:r>
              <a:rPr kumimoji="0" lang="fr-FR" sz="1200" b="1" i="1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Veneta</a:t>
            </a: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</a:t>
            </a:r>
            <a:r>
              <a:rPr kumimoji="0" lang="fr-FR" sz="1200" b="1" i="1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Trafili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(PU 4)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  <p:pic>
        <p:nvPicPr>
          <p:cNvPr id="103" name="Google Shape;204;p40">
            <a:extLst>
              <a:ext uri="{FF2B5EF4-FFF2-40B4-BE49-F238E27FC236}">
                <a16:creationId xmlns:a16="http://schemas.microsoft.com/office/drawing/2014/main" id="{CA3FCEE0-0E4E-0C25-0A80-CF55226A7A53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4" t="11651" r="2698" b="6002"/>
          <a:stretch/>
        </p:blipFill>
        <p:spPr>
          <a:xfrm>
            <a:off x="5337353" y="3982214"/>
            <a:ext cx="1390099" cy="78436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5" name="Titre 1">
            <a:extLst>
              <a:ext uri="{FF2B5EF4-FFF2-40B4-BE49-F238E27FC236}">
                <a16:creationId xmlns:a16="http://schemas.microsoft.com/office/drawing/2014/main" id="{27767E5D-61B3-6F76-42F4-B68C06635797}"/>
              </a:ext>
            </a:extLst>
          </p:cNvPr>
          <p:cNvSpPr txBox="1">
            <a:spLocks/>
          </p:cNvSpPr>
          <p:nvPr/>
        </p:nvSpPr>
        <p:spPr>
          <a:xfrm>
            <a:off x="5246773" y="4867206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Acquisizione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di </a:t>
            </a:r>
            <a:r>
              <a:rPr kumimoji="0" lang="fr-FR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Centralcavi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(PU3)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BF08D67-77B2-7B3A-0D99-B1C784D48990}"/>
              </a:ext>
            </a:extLst>
          </p:cNvPr>
          <p:cNvSpPr/>
          <p:nvPr/>
        </p:nvSpPr>
        <p:spPr>
          <a:xfrm>
            <a:off x="7135024" y="3981575"/>
            <a:ext cx="1389600" cy="78480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0A4216BC-CB95-2EFA-7155-8FD23A2528E0}"/>
              </a:ext>
            </a:extLst>
          </p:cNvPr>
          <p:cNvSpPr txBox="1">
            <a:spLocks/>
          </p:cNvSpPr>
          <p:nvPr/>
        </p:nvSpPr>
        <p:spPr>
          <a:xfrm>
            <a:off x="7044195" y="4912631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Fusione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Societaria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  <p:pic>
        <p:nvPicPr>
          <p:cNvPr id="110" name="Google Shape;237;p41">
            <a:extLst>
              <a:ext uri="{FF2B5EF4-FFF2-40B4-BE49-F238E27FC236}">
                <a16:creationId xmlns:a16="http://schemas.microsoft.com/office/drawing/2014/main" id="{97E3E561-CEDA-079C-C8CB-B124CD2D32A2}"/>
              </a:ext>
            </a:extLst>
          </p:cNvPr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2" b="11213"/>
          <a:stretch/>
        </p:blipFill>
        <p:spPr>
          <a:xfrm>
            <a:off x="8992964" y="3981575"/>
            <a:ext cx="1390099" cy="78437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1" name="Titre 1">
            <a:extLst>
              <a:ext uri="{FF2B5EF4-FFF2-40B4-BE49-F238E27FC236}">
                <a16:creationId xmlns:a16="http://schemas.microsoft.com/office/drawing/2014/main" id="{BDDE8EB8-B1AF-588D-D9B4-9AD041093E5B}"/>
              </a:ext>
            </a:extLst>
          </p:cNvPr>
          <p:cNvSpPr txBox="1">
            <a:spLocks/>
          </p:cNvSpPr>
          <p:nvPr/>
        </p:nvSpPr>
        <p:spPr>
          <a:xfrm>
            <a:off x="8902384" y="4866570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Creazione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</a:t>
            </a: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del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</a:t>
            </a: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Centro </a:t>
            </a:r>
            <a:r>
              <a:rPr kumimoji="0" lang="fr-FR" sz="1200" b="1" i="1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Logistico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  <p:pic>
        <p:nvPicPr>
          <p:cNvPr id="116" name="Picture 115" descr="A blue and black logo&#10;&#10;AI-generated content may be incorrect.">
            <a:extLst>
              <a:ext uri="{FF2B5EF4-FFF2-40B4-BE49-F238E27FC236}">
                <a16:creationId xmlns:a16="http://schemas.microsoft.com/office/drawing/2014/main" id="{60D41D91-DE64-09AE-7278-B1BD1275E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7698" r="3262"/>
          <a:stretch/>
        </p:blipFill>
        <p:spPr>
          <a:xfrm>
            <a:off x="10584104" y="4037682"/>
            <a:ext cx="1571259" cy="5983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8" name="Titre 1">
            <a:extLst>
              <a:ext uri="{FF2B5EF4-FFF2-40B4-BE49-F238E27FC236}">
                <a16:creationId xmlns:a16="http://schemas.microsoft.com/office/drawing/2014/main" id="{DFAA6453-45CC-5B4F-394F-9D0714BDDDBC}"/>
              </a:ext>
            </a:extLst>
          </p:cNvPr>
          <p:cNvSpPr txBox="1">
            <a:spLocks/>
          </p:cNvSpPr>
          <p:nvPr/>
        </p:nvSpPr>
        <p:spPr>
          <a:xfrm>
            <a:off x="10594320" y="4866570"/>
            <a:ext cx="1571258" cy="4617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LTC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entra a far parte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del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gruppo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 </a:t>
            </a: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Jost"/>
                <a:ea typeface="Jost SemiBold" pitchFamily="2" charset="0"/>
                <a:cs typeface="+mj-cs"/>
              </a:rPr>
              <a:t>Nexans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Jos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LTC e il mercato Italiano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C0EE1D3E-B3A1-818D-2D36-E6F1C1308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68" y="9291"/>
            <a:ext cx="1526929" cy="534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8ED14D-A28B-772E-40CD-01D7567107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2A2AB-BC71-F01B-746B-ED08F8D4243E}"/>
              </a:ext>
            </a:extLst>
          </p:cNvPr>
          <p:cNvSpPr txBox="1"/>
          <p:nvPr/>
        </p:nvSpPr>
        <p:spPr>
          <a:xfrm>
            <a:off x="433387" y="1856720"/>
            <a:ext cx="118332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Principale player nel mercato italiano </a:t>
            </a:r>
            <a:r>
              <a:rPr lang="it-IT" sz="1400" dirty="0"/>
              <a:t>dei cavi a bassa e media tensione, con applicazioni in differenti settori installativi e industriali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Previsione di fatturato 2025: circa </a:t>
            </a:r>
            <a:r>
              <a:rPr lang="it-IT" sz="1400" b="1" dirty="0"/>
              <a:t>830 M€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Dipendenti: </a:t>
            </a:r>
            <a:r>
              <a:rPr lang="it-IT" sz="1400" b="1" dirty="0"/>
              <a:t>700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Gamma completa di cavi per la bassa e media tensione, con circa </a:t>
            </a:r>
            <a:r>
              <a:rPr lang="it-IT" sz="1400" b="1" dirty="0"/>
              <a:t>14.000 referenze </a:t>
            </a:r>
            <a:r>
              <a:rPr lang="it-IT" sz="1400" dirty="0"/>
              <a:t>a catalogo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Elevata efficienza nelle consegne grazie a un </a:t>
            </a:r>
            <a:r>
              <a:rPr lang="it-IT" sz="1400" b="1" dirty="0"/>
              <a:t>polo logistico automatizzato, tra i più avanzati d’Europa</a:t>
            </a:r>
          </a:p>
          <a:p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OTIF </a:t>
            </a:r>
            <a:r>
              <a:rPr lang="it-IT" sz="1400" dirty="0"/>
              <a:t>(On time and in Full) circa del 95%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4548AD-2261-273A-53D1-49FC5DFEA791}"/>
              </a:ext>
            </a:extLst>
          </p:cNvPr>
          <p:cNvCxnSpPr>
            <a:cxnSpLocks/>
          </p:cNvCxnSpPr>
          <p:nvPr/>
        </p:nvCxnSpPr>
        <p:spPr>
          <a:xfrm>
            <a:off x="433387" y="1787513"/>
            <a:ext cx="1052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AFD390D-5F4D-D876-6794-E76D2959C673}"/>
              </a:ext>
            </a:extLst>
          </p:cNvPr>
          <p:cNvSpPr txBox="1"/>
          <p:nvPr/>
        </p:nvSpPr>
        <p:spPr>
          <a:xfrm>
            <a:off x="433387" y="1449450"/>
            <a:ext cx="287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Panoramica</a:t>
            </a:r>
            <a:r>
              <a:rPr lang="fr-FR" sz="1600" b="1" dirty="0"/>
              <a:t> </a:t>
            </a:r>
            <a:r>
              <a:rPr lang="fr-FR" sz="1600" b="1" dirty="0" err="1"/>
              <a:t>Aziendale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4F0CD-9567-727C-056F-E6194EEF5B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904" r="2245" b="50501"/>
          <a:stretch/>
        </p:blipFill>
        <p:spPr>
          <a:xfrm>
            <a:off x="0" y="4319179"/>
            <a:ext cx="12192000" cy="253882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CAFC273-60C3-0D17-30E6-34EF9869E350}"/>
              </a:ext>
            </a:extLst>
          </p:cNvPr>
          <p:cNvSpPr/>
          <p:nvPr/>
        </p:nvSpPr>
        <p:spPr>
          <a:xfrm>
            <a:off x="0" y="4318688"/>
            <a:ext cx="12191997" cy="255387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8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1370C-CE3F-37D2-7344-BAA8D2DB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41D83269-476D-FA30-31B8-97F2BF808277}"/>
              </a:ext>
            </a:extLst>
          </p:cNvPr>
          <p:cNvSpPr/>
          <p:nvPr/>
        </p:nvSpPr>
        <p:spPr>
          <a:xfrm>
            <a:off x="4481473" y="1069343"/>
            <a:ext cx="7220167" cy="4798979"/>
          </a:xfrm>
          <a:custGeom>
            <a:avLst/>
            <a:gdLst>
              <a:gd name="connsiteX0" fmla="*/ 4836891 w 7220167"/>
              <a:gd name="connsiteY0" fmla="*/ 3224359 h 4798979"/>
              <a:gd name="connsiteX1" fmla="*/ 7220167 w 7220167"/>
              <a:gd name="connsiteY1" fmla="*/ 3224359 h 4798979"/>
              <a:gd name="connsiteX2" fmla="*/ 7220167 w 7220167"/>
              <a:gd name="connsiteY2" fmla="*/ 4798979 h 4798979"/>
              <a:gd name="connsiteX3" fmla="*/ 4836891 w 7220167"/>
              <a:gd name="connsiteY3" fmla="*/ 4798979 h 4798979"/>
              <a:gd name="connsiteX4" fmla="*/ 2418445 w 7220167"/>
              <a:gd name="connsiteY4" fmla="*/ 3224359 h 4798979"/>
              <a:gd name="connsiteX5" fmla="*/ 4801721 w 7220167"/>
              <a:gd name="connsiteY5" fmla="*/ 3224359 h 4798979"/>
              <a:gd name="connsiteX6" fmla="*/ 4801721 w 7220167"/>
              <a:gd name="connsiteY6" fmla="*/ 4798979 h 4798979"/>
              <a:gd name="connsiteX7" fmla="*/ 2418445 w 7220167"/>
              <a:gd name="connsiteY7" fmla="*/ 4798979 h 4798979"/>
              <a:gd name="connsiteX8" fmla="*/ 0 w 7220167"/>
              <a:gd name="connsiteY8" fmla="*/ 3224359 h 4798979"/>
              <a:gd name="connsiteX9" fmla="*/ 2383276 w 7220167"/>
              <a:gd name="connsiteY9" fmla="*/ 3224359 h 4798979"/>
              <a:gd name="connsiteX10" fmla="*/ 2383276 w 7220167"/>
              <a:gd name="connsiteY10" fmla="*/ 4798979 h 4798979"/>
              <a:gd name="connsiteX11" fmla="*/ 0 w 7220167"/>
              <a:gd name="connsiteY11" fmla="*/ 4798979 h 4798979"/>
              <a:gd name="connsiteX12" fmla="*/ 4836891 w 7220167"/>
              <a:gd name="connsiteY12" fmla="*/ 1608078 h 4798979"/>
              <a:gd name="connsiteX13" fmla="*/ 7220167 w 7220167"/>
              <a:gd name="connsiteY13" fmla="*/ 1608078 h 4798979"/>
              <a:gd name="connsiteX14" fmla="*/ 7220167 w 7220167"/>
              <a:gd name="connsiteY14" fmla="*/ 3182698 h 4798979"/>
              <a:gd name="connsiteX15" fmla="*/ 4836891 w 7220167"/>
              <a:gd name="connsiteY15" fmla="*/ 3182698 h 4798979"/>
              <a:gd name="connsiteX16" fmla="*/ 2418445 w 7220167"/>
              <a:gd name="connsiteY16" fmla="*/ 1608078 h 4798979"/>
              <a:gd name="connsiteX17" fmla="*/ 4801721 w 7220167"/>
              <a:gd name="connsiteY17" fmla="*/ 1608078 h 4798979"/>
              <a:gd name="connsiteX18" fmla="*/ 4801721 w 7220167"/>
              <a:gd name="connsiteY18" fmla="*/ 3182698 h 4798979"/>
              <a:gd name="connsiteX19" fmla="*/ 2418445 w 7220167"/>
              <a:gd name="connsiteY19" fmla="*/ 3182698 h 4798979"/>
              <a:gd name="connsiteX20" fmla="*/ 0 w 7220167"/>
              <a:gd name="connsiteY20" fmla="*/ 1608078 h 4798979"/>
              <a:gd name="connsiteX21" fmla="*/ 2383276 w 7220167"/>
              <a:gd name="connsiteY21" fmla="*/ 1608078 h 4798979"/>
              <a:gd name="connsiteX22" fmla="*/ 2383276 w 7220167"/>
              <a:gd name="connsiteY22" fmla="*/ 3182698 h 4798979"/>
              <a:gd name="connsiteX23" fmla="*/ 0 w 7220167"/>
              <a:gd name="connsiteY23" fmla="*/ 3182698 h 4798979"/>
              <a:gd name="connsiteX24" fmla="*/ 4836891 w 7220167"/>
              <a:gd name="connsiteY24" fmla="*/ 0 h 4798979"/>
              <a:gd name="connsiteX25" fmla="*/ 7220167 w 7220167"/>
              <a:gd name="connsiteY25" fmla="*/ 0 h 4798979"/>
              <a:gd name="connsiteX26" fmla="*/ 7220167 w 7220167"/>
              <a:gd name="connsiteY26" fmla="*/ 1574620 h 4798979"/>
              <a:gd name="connsiteX27" fmla="*/ 4836891 w 7220167"/>
              <a:gd name="connsiteY27" fmla="*/ 1574620 h 4798979"/>
              <a:gd name="connsiteX28" fmla="*/ 2418445 w 7220167"/>
              <a:gd name="connsiteY28" fmla="*/ 0 h 4798979"/>
              <a:gd name="connsiteX29" fmla="*/ 4801721 w 7220167"/>
              <a:gd name="connsiteY29" fmla="*/ 0 h 4798979"/>
              <a:gd name="connsiteX30" fmla="*/ 4801721 w 7220167"/>
              <a:gd name="connsiteY30" fmla="*/ 1574620 h 4798979"/>
              <a:gd name="connsiteX31" fmla="*/ 2418445 w 7220167"/>
              <a:gd name="connsiteY31" fmla="*/ 1574620 h 4798979"/>
              <a:gd name="connsiteX32" fmla="*/ 0 w 7220167"/>
              <a:gd name="connsiteY32" fmla="*/ 0 h 4798979"/>
              <a:gd name="connsiteX33" fmla="*/ 2383276 w 7220167"/>
              <a:gd name="connsiteY33" fmla="*/ 0 h 4798979"/>
              <a:gd name="connsiteX34" fmla="*/ 2383276 w 7220167"/>
              <a:gd name="connsiteY34" fmla="*/ 1574620 h 4798979"/>
              <a:gd name="connsiteX35" fmla="*/ 0 w 7220167"/>
              <a:gd name="connsiteY35" fmla="*/ 1574620 h 47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220167" h="4798979">
                <a:moveTo>
                  <a:pt x="4836891" y="3224359"/>
                </a:moveTo>
                <a:lnTo>
                  <a:pt x="7220167" y="3224359"/>
                </a:lnTo>
                <a:lnTo>
                  <a:pt x="7220167" y="4798979"/>
                </a:lnTo>
                <a:lnTo>
                  <a:pt x="4836891" y="4798979"/>
                </a:lnTo>
                <a:close/>
                <a:moveTo>
                  <a:pt x="2418445" y="3224359"/>
                </a:moveTo>
                <a:lnTo>
                  <a:pt x="4801721" y="3224359"/>
                </a:lnTo>
                <a:lnTo>
                  <a:pt x="4801721" y="4798979"/>
                </a:lnTo>
                <a:lnTo>
                  <a:pt x="2418445" y="4798979"/>
                </a:lnTo>
                <a:close/>
                <a:moveTo>
                  <a:pt x="0" y="3224359"/>
                </a:moveTo>
                <a:lnTo>
                  <a:pt x="2383276" y="3224359"/>
                </a:lnTo>
                <a:lnTo>
                  <a:pt x="2383276" y="4798979"/>
                </a:lnTo>
                <a:lnTo>
                  <a:pt x="0" y="4798979"/>
                </a:lnTo>
                <a:close/>
                <a:moveTo>
                  <a:pt x="4836891" y="1608078"/>
                </a:moveTo>
                <a:lnTo>
                  <a:pt x="7220167" y="1608078"/>
                </a:lnTo>
                <a:lnTo>
                  <a:pt x="7220167" y="3182698"/>
                </a:lnTo>
                <a:lnTo>
                  <a:pt x="4836891" y="3182698"/>
                </a:lnTo>
                <a:close/>
                <a:moveTo>
                  <a:pt x="2418445" y="1608078"/>
                </a:moveTo>
                <a:lnTo>
                  <a:pt x="4801721" y="1608078"/>
                </a:lnTo>
                <a:lnTo>
                  <a:pt x="4801721" y="3182698"/>
                </a:lnTo>
                <a:lnTo>
                  <a:pt x="2418445" y="3182698"/>
                </a:lnTo>
                <a:close/>
                <a:moveTo>
                  <a:pt x="0" y="1608078"/>
                </a:moveTo>
                <a:lnTo>
                  <a:pt x="2383276" y="1608078"/>
                </a:lnTo>
                <a:lnTo>
                  <a:pt x="2383276" y="3182698"/>
                </a:lnTo>
                <a:lnTo>
                  <a:pt x="0" y="3182698"/>
                </a:lnTo>
                <a:close/>
                <a:moveTo>
                  <a:pt x="4836891" y="0"/>
                </a:moveTo>
                <a:lnTo>
                  <a:pt x="7220167" y="0"/>
                </a:lnTo>
                <a:lnTo>
                  <a:pt x="7220167" y="1574620"/>
                </a:lnTo>
                <a:lnTo>
                  <a:pt x="4836891" y="1574620"/>
                </a:lnTo>
                <a:close/>
                <a:moveTo>
                  <a:pt x="2418445" y="0"/>
                </a:moveTo>
                <a:lnTo>
                  <a:pt x="4801721" y="0"/>
                </a:lnTo>
                <a:lnTo>
                  <a:pt x="4801721" y="1574620"/>
                </a:lnTo>
                <a:lnTo>
                  <a:pt x="2418445" y="1574620"/>
                </a:lnTo>
                <a:close/>
                <a:moveTo>
                  <a:pt x="0" y="0"/>
                </a:moveTo>
                <a:lnTo>
                  <a:pt x="2383276" y="0"/>
                </a:lnTo>
                <a:lnTo>
                  <a:pt x="2383276" y="1574620"/>
                </a:lnTo>
                <a:lnTo>
                  <a:pt x="0" y="1574620"/>
                </a:lnTo>
                <a:close/>
              </a:path>
            </a:pathLst>
          </a:custGeom>
          <a:gradFill>
            <a:gsLst>
              <a:gs pos="0">
                <a:srgbClr val="E2E1E1">
                  <a:alpha val="0"/>
                </a:srgbClr>
              </a:gs>
              <a:gs pos="34000">
                <a:srgbClr val="E2E1E1">
                  <a:alpha val="31000"/>
                </a:srgbClr>
              </a:gs>
              <a:gs pos="100000">
                <a:srgbClr val="E2E1E1">
                  <a:alpha val="4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7" descr="Une image contenant eau, plein air, ciel, transport&#10;&#10;AI-generated content may be incorrect.">
            <a:extLst>
              <a:ext uri="{FF2B5EF4-FFF2-40B4-BE49-F238E27FC236}">
                <a16:creationId xmlns:a16="http://schemas.microsoft.com/office/drawing/2014/main" id="{9F0E8F15-BE2F-5895-528B-20B17937C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6" r="22791" b="6091"/>
          <a:stretch/>
        </p:blipFill>
        <p:spPr>
          <a:xfrm>
            <a:off x="0" y="0"/>
            <a:ext cx="40593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C46F1-7696-F4B2-E27A-DB96D95228AA}"/>
              </a:ext>
            </a:extLst>
          </p:cNvPr>
          <p:cNvSpPr txBox="1"/>
          <p:nvPr/>
        </p:nvSpPr>
        <p:spPr>
          <a:xfrm>
            <a:off x="699481" y="729598"/>
            <a:ext cx="3069326" cy="5355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Aft>
                <a:spcPts val="2450"/>
              </a:spcAft>
              <a:defRPr/>
            </a:pPr>
            <a:r>
              <a:rPr lang="fr-FR" sz="3200" b="1" dirty="0">
                <a:solidFill>
                  <a:schemeClr val="bg1"/>
                </a:solidFill>
                <a:latin typeface="Nohemi" pitchFamily="2" charset="0"/>
                <a:ea typeface="Jost SemiBold" pitchFamily="2" charset="0"/>
              </a:rPr>
              <a:t>Dati </a:t>
            </a:r>
            <a:r>
              <a:rPr lang="fr-FR" sz="3200" b="1" dirty="0" err="1">
                <a:solidFill>
                  <a:schemeClr val="bg1"/>
                </a:solidFill>
                <a:latin typeface="Nohemi" pitchFamily="2" charset="0"/>
                <a:ea typeface="Jost SemiBold" pitchFamily="2" charset="0"/>
              </a:rPr>
              <a:t>Chiave</a:t>
            </a:r>
            <a:endParaRPr lang="en-GB" sz="3200" dirty="0">
              <a:solidFill>
                <a:schemeClr val="bg1"/>
              </a:solidFill>
              <a:latin typeface="Nohemi Semi Bold"/>
              <a:ea typeface="Jost SemiBold" pitchFamily="2" charset="0"/>
            </a:endParaRPr>
          </a:p>
        </p:txBody>
      </p:sp>
      <p:cxnSp>
        <p:nvCxnSpPr>
          <p:cNvPr id="6" name="Connecteur droit 7">
            <a:extLst>
              <a:ext uri="{FF2B5EF4-FFF2-40B4-BE49-F238E27FC236}">
                <a16:creationId xmlns:a16="http://schemas.microsoft.com/office/drawing/2014/main" id="{6114749C-3702-8F65-C475-E55FA18C312C}"/>
              </a:ext>
            </a:extLst>
          </p:cNvPr>
          <p:cNvCxnSpPr>
            <a:cxnSpLocks/>
          </p:cNvCxnSpPr>
          <p:nvPr/>
        </p:nvCxnSpPr>
        <p:spPr>
          <a:xfrm>
            <a:off x="490359" y="593408"/>
            <a:ext cx="0" cy="196263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021E9129-CC5C-2F15-6E2D-75CA333A5C3A}"/>
              </a:ext>
            </a:extLst>
          </p:cNvPr>
          <p:cNvSpPr txBox="1">
            <a:spLocks/>
          </p:cNvSpPr>
          <p:nvPr/>
        </p:nvSpPr>
        <p:spPr>
          <a:xfrm>
            <a:off x="699481" y="1509209"/>
            <a:ext cx="2612130" cy="8076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rPr>
              <a:t>IN</a:t>
            </a:r>
            <a:r>
              <a:rPr lang="it-IT" sz="1400" dirty="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rPr>
              <a:t>DICATORI FINANZIARI CHIAVE 2024 DEL GRUPPO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rPr>
              <a:t> </a:t>
            </a:r>
            <a:endParaRPr lang="fr-FR" sz="1400" dirty="0">
              <a:solidFill>
                <a:schemeClr val="bg1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7059549D-42E9-705C-94B4-7D05D5E3D56F}"/>
              </a:ext>
            </a:extLst>
          </p:cNvPr>
          <p:cNvSpPr txBox="1">
            <a:spLocks/>
          </p:cNvSpPr>
          <p:nvPr/>
        </p:nvSpPr>
        <p:spPr>
          <a:xfrm>
            <a:off x="699481" y="1994727"/>
            <a:ext cx="2883977" cy="8076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>
                <a:solidFill>
                  <a:schemeClr val="bg1"/>
                </a:solidFill>
                <a:latin typeface="Jost Regular" pitchFamily="2" charset="0"/>
                <a:ea typeface="Jost Regular" pitchFamily="2" charset="0"/>
              </a:rPr>
              <a:t>Nexans è quotata su Euronext Paris, comparto A.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Jost Regular" pitchFamily="2" charset="0"/>
              <a:ea typeface="Jost Regular" pitchFamily="2" charset="0"/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0046C54A-E8F8-106A-3622-C0F5B6C73737}"/>
              </a:ext>
            </a:extLst>
          </p:cNvPr>
          <p:cNvSpPr txBox="1">
            <a:spLocks/>
          </p:cNvSpPr>
          <p:nvPr/>
        </p:nvSpPr>
        <p:spPr>
          <a:xfrm>
            <a:off x="4619111" y="1201567"/>
            <a:ext cx="173506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€7.1</a:t>
            </a:r>
            <a:r>
              <a:rPr lang="fr-FR" baseline="30000" dirty="0" err="1">
                <a:latin typeface="Nohemi Semi Bold"/>
                <a:ea typeface="Jost Regular"/>
              </a:rPr>
              <a:t>mld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AB869E-DF24-9BEB-35E0-1B3F13760D60}"/>
              </a:ext>
            </a:extLst>
          </p:cNvPr>
          <p:cNvSpPr txBox="1"/>
          <p:nvPr/>
        </p:nvSpPr>
        <p:spPr>
          <a:xfrm>
            <a:off x="4639567" y="1756081"/>
            <a:ext cx="196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VENDITE STANDARD</a:t>
            </a:r>
            <a:r>
              <a:rPr lang="en-US" sz="1400" baseline="30000" dirty="0">
                <a:solidFill>
                  <a:srgbClr val="000000"/>
                </a:solidFill>
                <a:latin typeface="Jost Regular"/>
                <a:ea typeface="Jost Regular"/>
              </a:rPr>
              <a:t>(1)</a:t>
            </a:r>
            <a:endParaRPr lang="fr-FR" sz="1400" baseline="30000" dirty="0">
              <a:solidFill>
                <a:srgbClr val="000000"/>
              </a:solidFill>
              <a:latin typeface="Jost Regular"/>
              <a:ea typeface="Jost Regular"/>
            </a:endParaRP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3A906C7-9A0B-0677-52F4-9C96C5550685}"/>
              </a:ext>
            </a:extLst>
          </p:cNvPr>
          <p:cNvSpPr txBox="1">
            <a:spLocks/>
          </p:cNvSpPr>
          <p:nvPr/>
        </p:nvSpPr>
        <p:spPr>
          <a:xfrm>
            <a:off x="4674250" y="2805515"/>
            <a:ext cx="173506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28,500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569FCB-81DD-40A3-1CEB-CFA8954B0F12}"/>
              </a:ext>
            </a:extLst>
          </p:cNvPr>
          <p:cNvSpPr txBox="1"/>
          <p:nvPr/>
        </p:nvSpPr>
        <p:spPr>
          <a:xfrm>
            <a:off x="4685689" y="3465529"/>
            <a:ext cx="1471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Jost Regular"/>
                <a:ea typeface="Jost Regular"/>
              </a:rPr>
              <a:t>DIPENDENTI</a:t>
            </a:r>
            <a:endParaRPr lang="fr-FR" sz="1400" baseline="30000" dirty="0">
              <a:solidFill>
                <a:srgbClr val="000000"/>
              </a:solidFill>
              <a:latin typeface="Jost Regular"/>
              <a:ea typeface="Jost Regular"/>
            </a:endParaRP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59688FB7-AEF6-64A7-A53D-DF8E2748A3D8}"/>
              </a:ext>
            </a:extLst>
          </p:cNvPr>
          <p:cNvSpPr txBox="1">
            <a:spLocks/>
          </p:cNvSpPr>
          <p:nvPr/>
        </p:nvSpPr>
        <p:spPr>
          <a:xfrm>
            <a:off x="7046088" y="1583045"/>
            <a:ext cx="1864550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€804</a:t>
            </a:r>
            <a:r>
              <a:rPr lang="fr-FR" baseline="30000" dirty="0">
                <a:latin typeface="Nohemi Semi Bold"/>
                <a:ea typeface="Jost Regular"/>
              </a:rPr>
              <a:t>mln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6BFC5-09DE-F16C-864D-41A1419B3735}"/>
              </a:ext>
            </a:extLst>
          </p:cNvPr>
          <p:cNvSpPr txBox="1"/>
          <p:nvPr/>
        </p:nvSpPr>
        <p:spPr>
          <a:xfrm>
            <a:off x="7057526" y="1283589"/>
            <a:ext cx="1853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EBITDA RETTIFICATO​</a:t>
            </a: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5494B0A4-43D4-402F-0751-B6610DBE7A5A}"/>
              </a:ext>
            </a:extLst>
          </p:cNvPr>
          <p:cNvSpPr txBox="1">
            <a:spLocks/>
          </p:cNvSpPr>
          <p:nvPr/>
        </p:nvSpPr>
        <p:spPr>
          <a:xfrm>
            <a:off x="7086526" y="3351859"/>
            <a:ext cx="1824112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21.1</a:t>
            </a:r>
            <a:r>
              <a:rPr kumimoji="0" lang="fr-FR" b="0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1F971B-CB97-8F79-CE3B-545F0F67D95D}"/>
              </a:ext>
            </a:extLst>
          </p:cNvPr>
          <p:cNvSpPr txBox="1"/>
          <p:nvPr/>
        </p:nvSpPr>
        <p:spPr>
          <a:xfrm>
            <a:off x="7097964" y="2872546"/>
            <a:ext cx="2085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ROCE</a:t>
            </a:r>
            <a:b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</a:br>
            <a:endParaRPr lang="fr-FR" sz="1400" dirty="0">
              <a:solidFill>
                <a:srgbClr val="000000"/>
              </a:solidFill>
              <a:latin typeface="Jost Regular"/>
              <a:ea typeface="Jost Regular"/>
            </a:endParaRP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F124DA5C-826D-2FBF-6CD0-8D32B5B145DF}"/>
              </a:ext>
            </a:extLst>
          </p:cNvPr>
          <p:cNvSpPr txBox="1">
            <a:spLocks/>
          </p:cNvSpPr>
          <p:nvPr/>
        </p:nvSpPr>
        <p:spPr>
          <a:xfrm>
            <a:off x="9440801" y="1583045"/>
            <a:ext cx="2051717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Par</a:t>
            </a:r>
            <a:r>
              <a:rPr lang="fr-FR" dirty="0" err="1">
                <a:latin typeface="Nohemi Semi Bold"/>
                <a:ea typeface="Jost Regular"/>
              </a:rPr>
              <a:t>igi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, FR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B7A6BD-A293-5664-207E-03C7A90C717A}"/>
              </a:ext>
            </a:extLst>
          </p:cNvPr>
          <p:cNvSpPr txBox="1"/>
          <p:nvPr/>
        </p:nvSpPr>
        <p:spPr>
          <a:xfrm>
            <a:off x="9452241" y="1283589"/>
            <a:ext cx="1548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Jost Regular"/>
                <a:ea typeface="Jost Regular"/>
              </a:rPr>
              <a:t>EDE CENTRALE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24840650-AEB6-8925-65E4-A4594165DBDE}"/>
              </a:ext>
            </a:extLst>
          </p:cNvPr>
          <p:cNvSpPr txBox="1">
            <a:spLocks/>
          </p:cNvSpPr>
          <p:nvPr/>
        </p:nvSpPr>
        <p:spPr>
          <a:xfrm>
            <a:off x="7086526" y="4981475"/>
            <a:ext cx="1520424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41 </a:t>
            </a:r>
            <a:r>
              <a:rPr lang="fr-FR" sz="1200" baseline="0" dirty="0" err="1">
                <a:latin typeface="Nohemi Semi Bold"/>
                <a:ea typeface="Jost Regular"/>
              </a:rPr>
              <a:t>paesi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32E07-462D-5713-6F70-A3A09027716D}"/>
              </a:ext>
            </a:extLst>
          </p:cNvPr>
          <p:cNvSpPr txBox="1"/>
          <p:nvPr/>
        </p:nvSpPr>
        <p:spPr>
          <a:xfrm>
            <a:off x="7097965" y="4461503"/>
            <a:ext cx="1768065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STABILIMENTI INDUSTRIALI IN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AF98DAF3-AAAA-6A41-1A0F-7051219A012A}"/>
              </a:ext>
            </a:extLst>
          </p:cNvPr>
          <p:cNvSpPr txBox="1">
            <a:spLocks/>
          </p:cNvSpPr>
          <p:nvPr/>
        </p:nvSpPr>
        <p:spPr>
          <a:xfrm>
            <a:off x="4679622" y="4981411"/>
            <a:ext cx="1463900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A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pic>
        <p:nvPicPr>
          <p:cNvPr id="13" name="Image 4" descr="Une image contenant Graphique,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32F3F32E-B62F-BF84-4046-D7154F7EF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93" y="4523656"/>
            <a:ext cx="1154160" cy="307777"/>
          </a:xfrm>
          <a:prstGeom prst="rect">
            <a:avLst/>
          </a:prstGeom>
        </p:spPr>
      </p:pic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614602D5-F871-AF33-E65C-31C827590E8F}"/>
              </a:ext>
            </a:extLst>
          </p:cNvPr>
          <p:cNvSpPr txBox="1">
            <a:spLocks/>
          </p:cNvSpPr>
          <p:nvPr/>
        </p:nvSpPr>
        <p:spPr>
          <a:xfrm>
            <a:off x="9452240" y="3351321"/>
            <a:ext cx="2040277" cy="586957"/>
          </a:xfrm>
          <a:prstGeom prst="rect">
            <a:avLst/>
          </a:prstGeom>
        </p:spPr>
        <p:txBody>
          <a:bodyPr vert="horz" wrap="square" lIns="90000" tIns="46800" rIns="90000" bIns="46800" rtlCol="0" anchor="b">
            <a:sp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200" kern="1200" cap="none" baseline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+mj-lt"/>
                <a:ea typeface="Jost Regular" panose="020B060402020202020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Jost Regular" pitchFamily="2" charset="0"/>
                <a:ea typeface="Jost Regular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Jost Regular" panose="020B0604020202020204" charset="0"/>
                <a:ea typeface="Jost Regular" panose="020B0604020202020204" charset="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effectLst/>
                <a:uLnTx/>
                <a:uFillTx/>
                <a:latin typeface="Nohemi Semi Bold"/>
                <a:ea typeface="Jost Regular"/>
                <a:cs typeface="+mn-cs"/>
              </a:rPr>
              <a:t>€454</a:t>
            </a:r>
            <a:r>
              <a:rPr lang="fr-FR" baseline="30000" dirty="0">
                <a:latin typeface="Nohemi Semi Bold"/>
                <a:ea typeface="Jost Regular"/>
              </a:rPr>
              <a:t>mln</a:t>
            </a:r>
            <a:endParaRPr kumimoji="0" lang="fr-FR" b="0" i="0" u="none" strike="noStrike" kern="1200" cap="none" spc="0" normalizeH="0" baseline="30000" noProof="0" dirty="0">
              <a:ln>
                <a:noFill/>
              </a:ln>
              <a:gradFill>
                <a:gsLst>
                  <a:gs pos="0">
                    <a:srgbClr val="FF1911"/>
                  </a:gs>
                  <a:gs pos="100000">
                    <a:srgbClr val="FF8D33"/>
                  </a:gs>
                </a:gsLst>
                <a:lin ang="600000" scaled="0"/>
              </a:gradFill>
              <a:effectLst/>
              <a:uLnTx/>
              <a:uFillTx/>
              <a:latin typeface="Nohemi Semi Bold"/>
              <a:ea typeface="Jost Regular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4F50D-013A-7172-BD0C-54D4EA68352C}"/>
              </a:ext>
            </a:extLst>
          </p:cNvPr>
          <p:cNvSpPr txBox="1"/>
          <p:nvPr/>
        </p:nvSpPr>
        <p:spPr>
          <a:xfrm>
            <a:off x="9454939" y="2872546"/>
            <a:ext cx="2085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FREECASH FLOW NORMALIZZATO</a:t>
            </a:r>
            <a:r>
              <a:rPr lang="fr-FR" sz="1400" baseline="30000" dirty="0">
                <a:solidFill>
                  <a:srgbClr val="000000"/>
                </a:solidFill>
                <a:latin typeface="Jost Regular"/>
                <a:ea typeface="Jost Regular"/>
              </a:rPr>
              <a:t>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219A7-4C12-2C9E-C9A3-CB8D3FACCA00}"/>
              </a:ext>
            </a:extLst>
          </p:cNvPr>
          <p:cNvSpPr txBox="1"/>
          <p:nvPr/>
        </p:nvSpPr>
        <p:spPr>
          <a:xfrm>
            <a:off x="9549954" y="4981411"/>
            <a:ext cx="2260838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200" dirty="0">
                <a:gradFill>
                  <a:gsLst>
                    <a:gs pos="0">
                      <a:srgbClr val="FF1911"/>
                    </a:gs>
                    <a:gs pos="100000">
                      <a:srgbClr val="FF8D33"/>
                    </a:gs>
                  </a:gsLst>
                  <a:lin ang="600000" scaled="0"/>
                </a:gradFill>
                <a:latin typeface="Nohemi Semi Bold"/>
                <a:ea typeface="Jost Regular"/>
              </a:rPr>
              <a:t> Globale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0633F6-3A57-4BD5-645F-52747346435E}"/>
              </a:ext>
            </a:extLst>
          </p:cNvPr>
          <p:cNvSpPr txBox="1">
            <a:spLocks/>
          </p:cNvSpPr>
          <p:nvPr/>
        </p:nvSpPr>
        <p:spPr>
          <a:xfrm>
            <a:off x="4403995" y="6322371"/>
            <a:ext cx="4010633" cy="288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/>
            <a:endParaRPr lang="it-IT" sz="600" dirty="0">
              <a:cs typeface="Arial" panose="020B0604020202020204" pitchFamily="34" charset="0"/>
            </a:endParaRPr>
          </a:p>
          <a:p>
            <a:pPr marL="228600" lvl="4" indent="-228600">
              <a:buFontTx/>
              <a:buAutoNum type="arabicParenBoth"/>
            </a:pPr>
            <a:r>
              <a:rPr lang="it-IT" sz="600" dirty="0">
                <a:cs typeface="Arial" panose="020B0604020202020204" pitchFamily="34" charset="0"/>
              </a:rPr>
              <a:t>Ricavi al prezzo standard del metallo</a:t>
            </a:r>
            <a:endParaRPr lang="en-US" sz="600" dirty="0">
              <a:cs typeface="Arial" panose="020B0604020202020204" pitchFamily="34" charset="0"/>
            </a:endParaRPr>
          </a:p>
          <a:p>
            <a:pPr marL="228600" lvl="4" indent="-228600">
              <a:buFontTx/>
              <a:buAutoNum type="arabicParenBoth"/>
            </a:pPr>
            <a:r>
              <a:rPr lang="it-IT" sz="600" dirty="0">
                <a:cs typeface="Arial" panose="020B0604020202020204" pitchFamily="34" charset="0"/>
              </a:rPr>
              <a:t>Free Cash Flow al netto degli investimenti strategici, dei proventi dalla cessione di beni materiali, dell’impatto delle chiusure di attività materiali e assumendo l’uscita fiscale dei progetti (tax cash-out) basata sul tasso di completamento invece che sulla terminazione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B36E5-5134-1905-FCCD-8944E71A8DB4}"/>
              </a:ext>
            </a:extLst>
          </p:cNvPr>
          <p:cNvSpPr txBox="1"/>
          <p:nvPr/>
        </p:nvSpPr>
        <p:spPr>
          <a:xfrm>
            <a:off x="9680890" y="4458191"/>
            <a:ext cx="1768065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400" dirty="0">
                <a:solidFill>
                  <a:srgbClr val="000000"/>
                </a:solidFill>
                <a:latin typeface="Jost Regular"/>
                <a:ea typeface="Jost Regular"/>
              </a:rPr>
              <a:t>PRESENZA COMMERCIALE</a:t>
            </a:r>
          </a:p>
        </p:txBody>
      </p:sp>
    </p:spTree>
    <p:extLst>
      <p:ext uri="{BB962C8B-B14F-4D97-AF65-F5344CB8AC3E}">
        <p14:creationId xmlns:p14="http://schemas.microsoft.com/office/powerpoint/2010/main" val="344234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9852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71F4261-27A7-CDFF-DC88-7C734AA08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pic>
        <p:nvPicPr>
          <p:cNvPr id="3" name="Immagine 12">
            <a:extLst>
              <a:ext uri="{FF2B5EF4-FFF2-40B4-BE49-F238E27FC236}">
                <a16:creationId xmlns:a16="http://schemas.microsoft.com/office/drawing/2014/main" id="{D294B040-9682-6F12-063C-B60C235A68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01106" y="85413"/>
            <a:ext cx="1428081" cy="5335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5F81A-A89D-CFE3-17DE-7F24C3D7FB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295" r="26836"/>
          <a:stretch/>
        </p:blipFill>
        <p:spPr>
          <a:xfrm>
            <a:off x="6096000" y="-31810"/>
            <a:ext cx="6096000" cy="68898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49C9CF-A611-BD5E-BB0B-595CFB1FC722}"/>
              </a:ext>
            </a:extLst>
          </p:cNvPr>
          <p:cNvSpPr/>
          <p:nvPr/>
        </p:nvSpPr>
        <p:spPr>
          <a:xfrm>
            <a:off x="6096000" y="-31810"/>
            <a:ext cx="6096000" cy="6889810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B6E8A2-2E69-02A3-6130-BBAC3B71FA22}"/>
              </a:ext>
            </a:extLst>
          </p:cNvPr>
          <p:cNvGrpSpPr/>
          <p:nvPr/>
        </p:nvGrpSpPr>
        <p:grpSpPr>
          <a:xfrm>
            <a:off x="433385" y="1745763"/>
            <a:ext cx="5033964" cy="2253685"/>
            <a:chOff x="433385" y="1745763"/>
            <a:chExt cx="5033964" cy="22536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7A4959-5E31-7633-790B-AA2833BE220F}"/>
                </a:ext>
              </a:extLst>
            </p:cNvPr>
            <p:cNvSpPr/>
            <p:nvPr/>
          </p:nvSpPr>
          <p:spPr>
            <a:xfrm>
              <a:off x="433386" y="2209800"/>
              <a:ext cx="5033963" cy="1789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tx1"/>
                  </a:solidFill>
                </a:rPr>
                <a:t>Capacità annuale</a:t>
              </a:r>
              <a:r>
                <a:rPr lang="it-IT" sz="1400" dirty="0">
                  <a:solidFill>
                    <a:schemeClr val="tx1"/>
                  </a:solidFill>
                </a:rPr>
                <a:t>: </a:t>
              </a:r>
              <a:r>
                <a:rPr lang="it-IT" sz="1400" b="1" dirty="0">
                  <a:solidFill>
                    <a:schemeClr val="tx1"/>
                  </a:solidFill>
                </a:rPr>
                <a:t>100.000 tonnellate</a:t>
              </a:r>
              <a:r>
                <a:rPr lang="it-IT" sz="1400" dirty="0">
                  <a:solidFill>
                    <a:schemeClr val="tx1"/>
                  </a:solidFill>
                </a:rPr>
                <a:t> di rame</a:t>
              </a:r>
            </a:p>
            <a:p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tx1"/>
                  </a:solidFill>
                </a:rPr>
                <a:t>68.000 tonnellate </a:t>
              </a:r>
              <a:r>
                <a:rPr lang="it-IT" sz="1400" dirty="0">
                  <a:solidFill>
                    <a:schemeClr val="tx1"/>
                  </a:solidFill>
                </a:rPr>
                <a:t>di rame impiegate nel </a:t>
              </a:r>
              <a:r>
                <a:rPr lang="it-IT" sz="1400" b="1" dirty="0">
                  <a:solidFill>
                    <a:schemeClr val="tx1"/>
                  </a:solidFill>
                </a:rPr>
                <a:t>2025</a:t>
              </a:r>
              <a:r>
                <a:rPr lang="it-IT" sz="1400" dirty="0">
                  <a:solidFill>
                    <a:schemeClr val="tx1"/>
                  </a:solidFill>
                </a:rPr>
                <a:t> per la produzione di cavi elettrici</a:t>
              </a:r>
            </a:p>
            <a:p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chemeClr val="tx1"/>
                  </a:solidFill>
                </a:rPr>
                <a:t>Di queste 68.000 tonnellate, circa </a:t>
              </a:r>
              <a:r>
                <a:rPr lang="it-IT" sz="1400" b="1" dirty="0">
                  <a:solidFill>
                    <a:schemeClr val="tx1"/>
                  </a:solidFill>
                </a:rPr>
                <a:t>500 tonnellate provengono da rame riciclato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474824-2487-E6F9-36CE-DFBB818051FA}"/>
                </a:ext>
              </a:extLst>
            </p:cNvPr>
            <p:cNvSpPr/>
            <p:nvPr/>
          </p:nvSpPr>
          <p:spPr>
            <a:xfrm>
              <a:off x="433385" y="1745763"/>
              <a:ext cx="5033963" cy="4640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err="1"/>
                <a:t>Capacità</a:t>
              </a:r>
              <a:r>
                <a:rPr lang="fr-FR" sz="1600" b="1" dirty="0"/>
                <a:t> </a:t>
              </a:r>
              <a:r>
                <a:rPr lang="fr-FR" sz="1600" b="1" dirty="0" err="1"/>
                <a:t>Produttiva</a:t>
              </a:r>
              <a:endParaRPr lang="en-US" sz="1600" b="1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676041"/>
            <a:ext cx="8888413" cy="600309"/>
          </a:xfrm>
        </p:spPr>
        <p:txBody>
          <a:bodyPr vert="horz"/>
          <a:lstStyle/>
          <a:p>
            <a:r>
              <a:rPr lang="it-IT" sz="3000" dirty="0"/>
              <a:t>Veneta Trafili: un Vantaggio Co</a:t>
            </a:r>
            <a:r>
              <a:rPr lang="it-IT" sz="3000" dirty="0">
                <a:solidFill>
                  <a:schemeClr val="bg1"/>
                </a:solidFill>
              </a:rPr>
              <a:t>mpetitivo per LTC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01FEA3-EA6B-9C20-FE32-FCFC75E39755}"/>
              </a:ext>
            </a:extLst>
          </p:cNvPr>
          <p:cNvGrpSpPr/>
          <p:nvPr/>
        </p:nvGrpSpPr>
        <p:grpSpPr>
          <a:xfrm>
            <a:off x="433385" y="4446092"/>
            <a:ext cx="5033964" cy="2253685"/>
            <a:chOff x="433385" y="4446092"/>
            <a:chExt cx="5033964" cy="225368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075B39-BA3C-4413-C761-CD23376F7A24}"/>
                </a:ext>
              </a:extLst>
            </p:cNvPr>
            <p:cNvSpPr/>
            <p:nvPr/>
          </p:nvSpPr>
          <p:spPr>
            <a:xfrm>
              <a:off x="433386" y="4910129"/>
              <a:ext cx="5033963" cy="1789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tx1"/>
                  </a:solidFill>
                </a:rPr>
                <a:t>6</a:t>
              </a:r>
              <a:r>
                <a:rPr lang="it-IT" sz="1400" dirty="0">
                  <a:solidFill>
                    <a:schemeClr val="tx1"/>
                  </a:solidFill>
                </a:rPr>
                <a:t> linee di sbozzatura</a:t>
              </a:r>
            </a:p>
            <a:p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tx1"/>
                  </a:solidFill>
                </a:rPr>
                <a:t>11</a:t>
              </a:r>
              <a:r>
                <a:rPr lang="it-IT" sz="1400" dirty="0">
                  <a:solidFill>
                    <a:schemeClr val="tx1"/>
                  </a:solidFill>
                </a:rPr>
                <a:t> linee per la produzione di rame multifilo flessibile</a:t>
              </a:r>
            </a:p>
            <a:p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tx1"/>
                  </a:solidFill>
                </a:rPr>
                <a:t>32</a:t>
              </a:r>
              <a:r>
                <a:rPr lang="it-IT" sz="1400" dirty="0">
                  <a:solidFill>
                    <a:schemeClr val="tx1"/>
                  </a:solidFill>
                </a:rPr>
                <a:t> impianti di </a:t>
              </a:r>
              <a:r>
                <a:rPr lang="it-IT" sz="1400" dirty="0" err="1">
                  <a:solidFill>
                    <a:schemeClr val="tx1"/>
                  </a:solidFill>
                </a:rPr>
                <a:t>trefolatura</a:t>
              </a:r>
              <a:endParaRPr lang="it-IT" sz="1400" dirty="0">
                <a:solidFill>
                  <a:schemeClr val="tx1"/>
                </a:solidFill>
              </a:endParaRPr>
            </a:p>
            <a:p>
              <a:endParaRPr lang="it-IT" sz="14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tx1"/>
                  </a:solidFill>
                </a:rPr>
                <a:t>1</a:t>
              </a:r>
              <a:r>
                <a:rPr lang="it-IT" sz="1400" dirty="0">
                  <a:solidFill>
                    <a:schemeClr val="tx1"/>
                  </a:solidFill>
                </a:rPr>
                <a:t> linea di stagnatura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1993D9-B7FC-A8B7-43C8-53B927FFA214}"/>
                </a:ext>
              </a:extLst>
            </p:cNvPr>
            <p:cNvSpPr/>
            <p:nvPr/>
          </p:nvSpPr>
          <p:spPr>
            <a:xfrm>
              <a:off x="433385" y="4446092"/>
              <a:ext cx="5033963" cy="4640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err="1"/>
                <a:t>Impianti</a:t>
              </a:r>
              <a:r>
                <a:rPr lang="fr-FR" sz="1600" b="1" dirty="0"/>
                <a:t> ad Alta </a:t>
              </a:r>
              <a:r>
                <a:rPr lang="fr-FR" sz="1600" b="1" dirty="0" err="1"/>
                <a:t>Efficienza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38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Lens: un asset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strategico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nella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filiera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del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rame di Nexans</a:t>
            </a:r>
            <a:endParaRPr lang="en-US" sz="3000" b="0" dirty="0">
              <a:solidFill>
                <a:srgbClr val="000000"/>
              </a:solidFill>
              <a:latin typeface="Nohemi Semi Bold"/>
              <a:ea typeface="+mj-ea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71F4261-27A7-CDFF-DC88-7C734AA08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pic>
        <p:nvPicPr>
          <p:cNvPr id="3" name="Immagine 12">
            <a:extLst>
              <a:ext uri="{FF2B5EF4-FFF2-40B4-BE49-F238E27FC236}">
                <a16:creationId xmlns:a16="http://schemas.microsoft.com/office/drawing/2014/main" id="{D294B040-9682-6F12-063C-B60C235A68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01106" y="85413"/>
            <a:ext cx="1428081" cy="53356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987A6B-C013-7592-00E8-9862AD746643}"/>
              </a:ext>
            </a:extLst>
          </p:cNvPr>
          <p:cNvCxnSpPr>
            <a:cxnSpLocks/>
          </p:cNvCxnSpPr>
          <p:nvPr/>
        </p:nvCxnSpPr>
        <p:spPr>
          <a:xfrm>
            <a:off x="433387" y="1790249"/>
            <a:ext cx="5264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6B966A-8F9A-E2E0-1993-914C3891449E}"/>
              </a:ext>
            </a:extLst>
          </p:cNvPr>
          <p:cNvSpPr txBox="1"/>
          <p:nvPr/>
        </p:nvSpPr>
        <p:spPr>
          <a:xfrm>
            <a:off x="433386" y="1920696"/>
            <a:ext cx="5264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Sito industriale attivo dalla fine del XIX secolo; colata continua del rame introdotta nel </a:t>
            </a:r>
            <a:r>
              <a:rPr lang="it-IT" sz="1200" b="1" dirty="0"/>
              <a:t>1971 </a:t>
            </a:r>
            <a:r>
              <a:rPr lang="it-IT" sz="1200" dirty="0"/>
              <a:t>e attività di trafilatura del rame dal </a:t>
            </a:r>
            <a:r>
              <a:rPr lang="it-IT" sz="1200" b="1" dirty="0"/>
              <a:t>2005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Il sito di Nexans a Lens (Francia) è la </a:t>
            </a:r>
            <a:r>
              <a:rPr lang="it-IT" sz="1200" b="1" dirty="0"/>
              <a:t>principale fonderia di rame del gruppo</a:t>
            </a:r>
            <a:r>
              <a:rPr lang="it-IT" sz="1200" dirty="0"/>
              <a:t>, con integrazione delle fasi di colata e trafilatura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Asset strategico per garantire l’approvvigionamento di rame in un contesto di </a:t>
            </a:r>
            <a:r>
              <a:rPr lang="it-IT" sz="1200" b="1" dirty="0"/>
              <a:t>crescente domanda </a:t>
            </a:r>
            <a:r>
              <a:rPr lang="it-IT" sz="1200" dirty="0"/>
              <a:t>legata all’elettrificazione e alla transizione energetica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E050D-877D-FAC2-D94E-B339793713D1}"/>
              </a:ext>
            </a:extLst>
          </p:cNvPr>
          <p:cNvSpPr txBox="1"/>
          <p:nvPr/>
        </p:nvSpPr>
        <p:spPr>
          <a:xfrm>
            <a:off x="433387" y="1456445"/>
            <a:ext cx="473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Contesto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5A445-40C8-C608-4EC1-FAC978B95064}"/>
              </a:ext>
            </a:extLst>
          </p:cNvPr>
          <p:cNvSpPr txBox="1"/>
          <p:nvPr/>
        </p:nvSpPr>
        <p:spPr>
          <a:xfrm>
            <a:off x="6460067" y="1456445"/>
            <a:ext cx="473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/>
              <a:t>Numeri chiave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FA1874-4532-26BC-94CB-64EB5B72D3FB}"/>
              </a:ext>
            </a:extLst>
          </p:cNvPr>
          <p:cNvCxnSpPr>
            <a:cxnSpLocks/>
          </p:cNvCxnSpPr>
          <p:nvPr/>
        </p:nvCxnSpPr>
        <p:spPr>
          <a:xfrm>
            <a:off x="6423000" y="1790249"/>
            <a:ext cx="5264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D9A3CB-C25A-DDB1-B409-49EAE607D381}"/>
              </a:ext>
            </a:extLst>
          </p:cNvPr>
          <p:cNvSpPr txBox="1"/>
          <p:nvPr/>
        </p:nvSpPr>
        <p:spPr>
          <a:xfrm>
            <a:off x="6423000" y="1914843"/>
            <a:ext cx="526468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700 t/giorno</a:t>
            </a:r>
            <a:r>
              <a:rPr lang="it-IT" sz="1200" dirty="0"/>
              <a:t> di rame prodotto tramite colata continua</a:t>
            </a:r>
          </a:p>
          <a:p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65.000 t/anno</a:t>
            </a:r>
            <a:r>
              <a:rPr lang="it-IT" sz="1200" dirty="0"/>
              <a:t> di capacità di trafilatura del rame (45 kT monofilo + 20 kT filo fine)</a:t>
            </a:r>
          </a:p>
          <a:p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&gt; 90 M€ </a:t>
            </a:r>
            <a:r>
              <a:rPr lang="it-IT" sz="1200" dirty="0"/>
              <a:t>piano di investimento per ampliamento capacità e riciclo con i benefici attesi previsti seguenti: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it-IT" sz="1200" b="1" dirty="0"/>
              <a:t>240.000 t/anno </a:t>
            </a:r>
            <a:r>
              <a:rPr lang="it-IT" sz="1200" dirty="0"/>
              <a:t>capacità produttiva prevista nel 2027 dopo l’investimento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it-IT" sz="1200" b="1" dirty="0"/>
              <a:t>30–50%</a:t>
            </a:r>
            <a:r>
              <a:rPr lang="it-IT" sz="1200" dirty="0"/>
              <a:t> di rame riciclato utilizzato nelle produzioni del sito entro il 2027 dopo l’upgrade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it-IT" sz="1200" b="1" dirty="0"/>
              <a:t>40 t/h</a:t>
            </a:r>
            <a:r>
              <a:rPr lang="it-IT" sz="1200" dirty="0"/>
              <a:t> produttività prevista per la linea dopo l’upgrade nel 2027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pic>
        <p:nvPicPr>
          <p:cNvPr id="5" name="Picture 4" descr="A person in a helmet looking at a screen&#10;&#10;AI-generated content may be incorrect.">
            <a:extLst>
              <a:ext uri="{FF2B5EF4-FFF2-40B4-BE49-F238E27FC236}">
                <a16:creationId xmlns:a16="http://schemas.microsoft.com/office/drawing/2014/main" id="{0218DE0E-6702-A65E-5B59-2EEA9CA60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21030"/>
            <a:ext cx="12192000" cy="2547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ADB25A-6255-FE7A-2C01-524100977168}"/>
              </a:ext>
            </a:extLst>
          </p:cNvPr>
          <p:cNvSpPr/>
          <p:nvPr/>
        </p:nvSpPr>
        <p:spPr>
          <a:xfrm>
            <a:off x="0" y="4319654"/>
            <a:ext cx="12192000" cy="2550735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4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Cableloop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: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Riciclo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che</a:t>
            </a:r>
            <a:r>
              <a:rPr lang="fr-FR" sz="3000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fr-FR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vale</a:t>
            </a:r>
            <a:endParaRPr lang="en-US" sz="3000" b="0" dirty="0">
              <a:solidFill>
                <a:srgbClr val="000000"/>
              </a:solidFill>
              <a:latin typeface="Nohemi Semi Bold"/>
              <a:ea typeface="+mj-ea"/>
            </a:endParaRPr>
          </a:p>
        </p:txBody>
      </p:sp>
      <p:pic>
        <p:nvPicPr>
          <p:cNvPr id="3" name="Immagine 12">
            <a:extLst>
              <a:ext uri="{FF2B5EF4-FFF2-40B4-BE49-F238E27FC236}">
                <a16:creationId xmlns:a16="http://schemas.microsoft.com/office/drawing/2014/main" id="{D294B040-9682-6F12-063C-B60C235A687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601106" y="85413"/>
            <a:ext cx="1428081" cy="53356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" name="TopLineRight">
            <a:extLst>
              <a:ext uri="{FF2B5EF4-FFF2-40B4-BE49-F238E27FC236}">
                <a16:creationId xmlns:a16="http://schemas.microsoft.com/office/drawing/2014/main" id="{09E968BD-639B-EB31-17B5-8AF821D5E750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25662" y="206859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B565C2-6998-4A93-4F2B-2B36FB8CA851}"/>
              </a:ext>
            </a:extLst>
          </p:cNvPr>
          <p:cNvSpPr txBox="1"/>
          <p:nvPr/>
        </p:nvSpPr>
        <p:spPr>
          <a:xfrm>
            <a:off x="497741" y="1474575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Nel</a:t>
            </a:r>
            <a:r>
              <a:rPr lang="fr-FR" sz="1200" dirty="0"/>
              <a:t> 2025 67K </a:t>
            </a:r>
            <a:r>
              <a:rPr lang="fr-FR" sz="1200" dirty="0" err="1"/>
              <a:t>tonnellate</a:t>
            </a:r>
            <a:r>
              <a:rPr lang="fr-FR" sz="1200" dirty="0"/>
              <a:t> di rame è </a:t>
            </a:r>
            <a:r>
              <a:rPr lang="fr-FR" sz="1200" dirty="0" err="1"/>
              <a:t>stato</a:t>
            </a:r>
            <a:r>
              <a:rPr lang="fr-FR" sz="1200" dirty="0"/>
              <a:t> </a:t>
            </a:r>
            <a:r>
              <a:rPr lang="fr-FR" sz="1200" dirty="0" err="1"/>
              <a:t>utilizzato</a:t>
            </a:r>
            <a:r>
              <a:rPr lang="fr-FR" sz="1200" dirty="0"/>
              <a:t> in LTC </a:t>
            </a:r>
            <a:r>
              <a:rPr lang="fr-FR" sz="1200" dirty="0" err="1"/>
              <a:t>grazie</a:t>
            </a:r>
            <a:r>
              <a:rPr lang="fr-FR" sz="1200" dirty="0"/>
              <a:t> </a:t>
            </a:r>
            <a:r>
              <a:rPr lang="fr-FR" sz="1200" dirty="0" err="1"/>
              <a:t>agli</a:t>
            </a:r>
            <a:r>
              <a:rPr lang="fr-FR" sz="1200" dirty="0"/>
              <a:t> </a:t>
            </a:r>
            <a:r>
              <a:rPr lang="fr-FR" sz="1200" dirty="0" err="1"/>
              <a:t>impianti</a:t>
            </a:r>
            <a:r>
              <a:rPr lang="fr-FR" sz="1200" dirty="0"/>
              <a:t> di </a:t>
            </a:r>
            <a:r>
              <a:rPr lang="fr-FR" sz="1200" dirty="0" err="1"/>
              <a:t>trafilatura</a:t>
            </a:r>
            <a:r>
              <a:rPr lang="fr-FR" sz="1200" dirty="0"/>
              <a:t> di </a:t>
            </a:r>
            <a:r>
              <a:rPr lang="fr-FR" sz="1200" dirty="0" err="1"/>
              <a:t>Veneta</a:t>
            </a:r>
            <a:r>
              <a:rPr lang="fr-FR" sz="1200" dirty="0"/>
              <a:t> </a:t>
            </a:r>
            <a:r>
              <a:rPr lang="fr-FR" sz="1200" dirty="0" err="1"/>
              <a:t>trafili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C9D96-D2E8-E4F8-3CB7-9EA04919FEC0}"/>
              </a:ext>
            </a:extLst>
          </p:cNvPr>
          <p:cNvSpPr/>
          <p:nvPr/>
        </p:nvSpPr>
        <p:spPr>
          <a:xfrm>
            <a:off x="699552" y="2620067"/>
            <a:ext cx="481102" cy="14973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7CAF3237-1D32-F837-C3B2-CFB191B06AD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90728" y="413183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25CB34-B4C3-815A-D247-92BD34527123}"/>
              </a:ext>
            </a:extLst>
          </p:cNvPr>
          <p:cNvSpPr txBox="1"/>
          <p:nvPr/>
        </p:nvSpPr>
        <p:spPr>
          <a:xfrm>
            <a:off x="699552" y="2314050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17</a:t>
            </a:r>
            <a:endParaRPr lang="en-US" sz="1000" b="1" dirty="0"/>
          </a:p>
        </p:txBody>
      </p:sp>
      <p:cxnSp>
        <p:nvCxnSpPr>
          <p:cNvPr id="16" name="TopLineRight">
            <a:extLst>
              <a:ext uri="{FF2B5EF4-FFF2-40B4-BE49-F238E27FC236}">
                <a16:creationId xmlns:a16="http://schemas.microsoft.com/office/drawing/2014/main" id="{FEA1D39C-F123-4BA7-E860-FCF61AF4BC3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204307" y="2617082"/>
            <a:ext cx="36433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7A4FE6-70DF-110A-4384-2043A29A5DE5}"/>
              </a:ext>
            </a:extLst>
          </p:cNvPr>
          <p:cNvSpPr txBox="1"/>
          <p:nvPr/>
        </p:nvSpPr>
        <p:spPr>
          <a:xfrm>
            <a:off x="433387" y="4188646"/>
            <a:ext cx="101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# </a:t>
            </a:r>
            <a:r>
              <a:rPr lang="fr-FR" sz="1000" dirty="0" err="1"/>
              <a:t>Impianti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705974-D593-C21C-C01C-D09E03DFE51A}"/>
              </a:ext>
            </a:extLst>
          </p:cNvPr>
          <p:cNvSpPr txBox="1"/>
          <p:nvPr/>
        </p:nvSpPr>
        <p:spPr>
          <a:xfrm>
            <a:off x="3214666" y="4188646"/>
            <a:ext cx="101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# </a:t>
            </a:r>
            <a:r>
              <a:rPr lang="fr-FR" sz="1000" dirty="0" err="1"/>
              <a:t>Sbozzatori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43F918-E15A-4F7E-A9C2-FDFC586A8282}"/>
              </a:ext>
            </a:extLst>
          </p:cNvPr>
          <p:cNvSpPr txBox="1"/>
          <p:nvPr/>
        </p:nvSpPr>
        <p:spPr>
          <a:xfrm>
            <a:off x="2457140" y="3005128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5</a:t>
            </a:r>
            <a:endParaRPr lang="en-US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111290-2E43-A886-B800-AB55B6188B41}"/>
              </a:ext>
            </a:extLst>
          </p:cNvPr>
          <p:cNvSpPr txBox="1"/>
          <p:nvPr/>
        </p:nvSpPr>
        <p:spPr>
          <a:xfrm>
            <a:off x="3480831" y="3458255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5</a:t>
            </a:r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5A453A-BDC0-B3F0-B488-425B246BCD3F}"/>
              </a:ext>
            </a:extLst>
          </p:cNvPr>
          <p:cNvSpPr txBox="1"/>
          <p:nvPr/>
        </p:nvSpPr>
        <p:spPr>
          <a:xfrm>
            <a:off x="1578346" y="2314050"/>
            <a:ext cx="48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11</a:t>
            </a:r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A18AE-9353-AC0B-8E7F-6BB69CD6FEAE}"/>
              </a:ext>
            </a:extLst>
          </p:cNvPr>
          <p:cNvSpPr txBox="1"/>
          <p:nvPr/>
        </p:nvSpPr>
        <p:spPr>
          <a:xfrm>
            <a:off x="2190975" y="4188646"/>
            <a:ext cx="1013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# </a:t>
            </a:r>
            <a:r>
              <a:rPr lang="fr-FR" sz="1000" dirty="0" err="1"/>
              <a:t>Intermedie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4F450-E795-8709-BA58-1580D90D50B5}"/>
              </a:ext>
            </a:extLst>
          </p:cNvPr>
          <p:cNvSpPr txBox="1"/>
          <p:nvPr/>
        </p:nvSpPr>
        <p:spPr>
          <a:xfrm>
            <a:off x="1457077" y="4188646"/>
            <a:ext cx="733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# </a:t>
            </a:r>
            <a:r>
              <a:rPr lang="fr-FR" sz="1000" dirty="0" err="1"/>
              <a:t>Multifilo</a:t>
            </a:r>
            <a:endParaRPr lang="en-US" sz="1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D5C133-EA34-96DD-F5AE-33FDBAEAA264}"/>
              </a:ext>
            </a:extLst>
          </p:cNvPr>
          <p:cNvSpPr/>
          <p:nvPr/>
        </p:nvSpPr>
        <p:spPr>
          <a:xfrm>
            <a:off x="1578346" y="2617082"/>
            <a:ext cx="481102" cy="660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TopLineRight">
            <a:extLst>
              <a:ext uri="{FF2B5EF4-FFF2-40B4-BE49-F238E27FC236}">
                <a16:creationId xmlns:a16="http://schemas.microsoft.com/office/drawing/2014/main" id="{27DCA380-086D-A818-52CF-0F50AC8065F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077529" y="3277115"/>
            <a:ext cx="36433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D288A5B-2A35-10F5-B1B2-439C02FF8D45}"/>
              </a:ext>
            </a:extLst>
          </p:cNvPr>
          <p:cNvSpPr/>
          <p:nvPr/>
        </p:nvSpPr>
        <p:spPr>
          <a:xfrm>
            <a:off x="3480831" y="3697240"/>
            <a:ext cx="481102" cy="42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322399-3B75-0763-A84B-3ED3FE4117C3}"/>
              </a:ext>
            </a:extLst>
          </p:cNvPr>
          <p:cNvSpPr/>
          <p:nvPr/>
        </p:nvSpPr>
        <p:spPr>
          <a:xfrm>
            <a:off x="2457140" y="3277115"/>
            <a:ext cx="481102" cy="42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TopLineRight">
            <a:extLst>
              <a:ext uri="{FF2B5EF4-FFF2-40B4-BE49-F238E27FC236}">
                <a16:creationId xmlns:a16="http://schemas.microsoft.com/office/drawing/2014/main" id="{5406EFDF-A548-4255-DD98-D51FD7B068F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995191" y="3699621"/>
            <a:ext cx="438406" cy="4855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AD99B8B-B984-2A0E-34C1-E3395F145DF8}"/>
              </a:ext>
            </a:extLst>
          </p:cNvPr>
          <p:cNvSpPr/>
          <p:nvPr/>
        </p:nvSpPr>
        <p:spPr>
          <a:xfrm>
            <a:off x="433142" y="1444184"/>
            <a:ext cx="4815820" cy="5193323"/>
          </a:xfrm>
          <a:prstGeom prst="roundRect">
            <a:avLst>
              <a:gd name="adj" fmla="val 316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200" b="1" dirty="0" err="1">
                <a:solidFill>
                  <a:schemeClr val="tx1"/>
                </a:solidFill>
              </a:rPr>
              <a:t>Cableloop</a:t>
            </a:r>
            <a:r>
              <a:rPr lang="it-IT" sz="1200" dirty="0">
                <a:solidFill>
                  <a:schemeClr val="tx1"/>
                </a:solidFill>
              </a:rPr>
              <a:t> è un servizio di riciclo di rame e alluminio con un doppio target: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t-IT" sz="1200" b="1" dirty="0">
                <a:solidFill>
                  <a:schemeClr val="tx1"/>
                </a:solidFill>
                <a:effectLst/>
              </a:rPr>
              <a:t>Per le imprese</a:t>
            </a:r>
            <a:r>
              <a:rPr lang="it-IT" sz="1200" dirty="0">
                <a:solidFill>
                  <a:schemeClr val="tx1"/>
                </a:solidFill>
                <a:effectLst/>
              </a:rPr>
              <a:t>: Raccolta degli scarti dai centri logistici dei distributori e dai cantieri, poi trasferiti ai centri di riciclo partner di LTC by Nexans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4D8A9B3-6C6D-99DB-10BD-B87325DABC76}"/>
              </a:ext>
            </a:extLst>
          </p:cNvPr>
          <p:cNvSpPr/>
          <p:nvPr/>
        </p:nvSpPr>
        <p:spPr>
          <a:xfrm>
            <a:off x="504825" y="6010275"/>
            <a:ext cx="4615657" cy="590550"/>
          </a:xfrm>
          <a:prstGeom prst="ellipse">
            <a:avLst/>
          </a:prstGeom>
          <a:solidFill>
            <a:srgbClr val="E1E1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E9A1D20-59A8-C8A5-01B7-EA83ED4EEA44}"/>
              </a:ext>
            </a:extLst>
          </p:cNvPr>
          <p:cNvSpPr/>
          <p:nvPr/>
        </p:nvSpPr>
        <p:spPr>
          <a:xfrm>
            <a:off x="5647171" y="4294180"/>
            <a:ext cx="6382015" cy="2343327"/>
          </a:xfrm>
          <a:prstGeom prst="roundRect">
            <a:avLst>
              <a:gd name="adj" fmla="val 416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Gli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impegni</a:t>
            </a:r>
            <a:r>
              <a:rPr lang="fr-FR" sz="1200" b="1" dirty="0">
                <a:solidFill>
                  <a:schemeClr val="tx1"/>
                </a:solidFill>
              </a:rPr>
              <a:t> di LTC &amp; Nexans </a:t>
            </a:r>
            <a:r>
              <a:rPr lang="fr-FR" sz="1200" b="1" dirty="0" err="1">
                <a:solidFill>
                  <a:schemeClr val="tx1"/>
                </a:solidFill>
              </a:rPr>
              <a:t>nell’ambito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del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riciclo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del</a:t>
            </a:r>
            <a:r>
              <a:rPr lang="fr-FR" sz="1200" b="1" dirty="0">
                <a:solidFill>
                  <a:schemeClr val="tx1"/>
                </a:solidFill>
              </a:rPr>
              <a:t> Rame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56" name="Image 10" descr="Une image contenant texte, habits, distributeur de billets, homme&#10;&#10;Description générée automatiquement">
            <a:extLst>
              <a:ext uri="{FF2B5EF4-FFF2-40B4-BE49-F238E27FC236}">
                <a16:creationId xmlns:a16="http://schemas.microsoft.com/office/drawing/2014/main" id="{6A83DC90-051D-CFB0-D6CF-CBC9DA8189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4" y="3810348"/>
            <a:ext cx="2572659" cy="24952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E862CC-976B-1E72-34EF-30869B113B3D}"/>
              </a:ext>
            </a:extLst>
          </p:cNvPr>
          <p:cNvGrpSpPr/>
          <p:nvPr/>
        </p:nvGrpSpPr>
        <p:grpSpPr>
          <a:xfrm>
            <a:off x="5611018" y="5013410"/>
            <a:ext cx="1458000" cy="1349059"/>
            <a:chOff x="5611018" y="5057949"/>
            <a:chExt cx="1458000" cy="125835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89F7441-5719-9A66-3FFA-323CC317653B}"/>
                </a:ext>
              </a:extLst>
            </p:cNvPr>
            <p:cNvSpPr txBox="1"/>
            <p:nvPr/>
          </p:nvSpPr>
          <p:spPr>
            <a:xfrm>
              <a:off x="5841670" y="5057949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40B0D"/>
                  </a:solidFill>
                </a:rPr>
                <a:t>60</a:t>
              </a:r>
              <a:endParaRPr lang="en-US" sz="2000" b="1" dirty="0">
                <a:solidFill>
                  <a:srgbClr val="F40B0D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AD16BA-A1CF-6CC6-03DB-625DF4AF0710}"/>
                </a:ext>
              </a:extLst>
            </p:cNvPr>
            <p:cNvSpPr txBox="1"/>
            <p:nvPr/>
          </p:nvSpPr>
          <p:spPr>
            <a:xfrm>
              <a:off x="5611018" y="5669971"/>
              <a:ext cx="14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 err="1"/>
                <a:t>Anni</a:t>
              </a:r>
              <a:r>
                <a:rPr lang="fr-FR" sz="1200" i="1" dirty="0"/>
                <a:t> di </a:t>
              </a:r>
              <a:r>
                <a:rPr lang="fr-FR" sz="1200" i="1" dirty="0" err="1"/>
                <a:t>esperienza</a:t>
              </a:r>
              <a:r>
                <a:rPr lang="fr-FR" sz="1200" i="1" dirty="0"/>
                <a:t> </a:t>
              </a:r>
              <a:r>
                <a:rPr lang="fr-FR" sz="1200" i="1" dirty="0" err="1"/>
                <a:t>nel</a:t>
              </a:r>
              <a:r>
                <a:rPr lang="fr-FR" sz="1200" i="1" dirty="0"/>
                <a:t> </a:t>
              </a:r>
              <a:r>
                <a:rPr lang="fr-FR" sz="1200" i="1" dirty="0" err="1"/>
                <a:t>riciclo</a:t>
              </a:r>
              <a:r>
                <a:rPr lang="fr-FR" sz="1200" i="1" dirty="0"/>
                <a:t> dei </a:t>
              </a:r>
              <a:r>
                <a:rPr lang="fr-FR" sz="1200" i="1" dirty="0" err="1"/>
                <a:t>cavi</a:t>
              </a:r>
              <a:r>
                <a:rPr lang="fr-FR" sz="1200" i="1" dirty="0"/>
                <a:t> </a:t>
              </a:r>
              <a:r>
                <a:rPr lang="fr-FR" sz="1200" i="1" dirty="0" err="1"/>
                <a:t>elettrici</a:t>
              </a:r>
              <a:endParaRPr lang="en-US" sz="1200" i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8128D-DF76-B1CB-CC10-FE78E084B8F4}"/>
              </a:ext>
            </a:extLst>
          </p:cNvPr>
          <p:cNvGrpSpPr/>
          <p:nvPr/>
        </p:nvGrpSpPr>
        <p:grpSpPr>
          <a:xfrm>
            <a:off x="8814234" y="4960587"/>
            <a:ext cx="1458000" cy="1448048"/>
            <a:chOff x="8814234" y="5057949"/>
            <a:chExt cx="1458000" cy="13506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6A4A9D7-C7B8-D879-FA98-8E37501200AF}"/>
                </a:ext>
              </a:extLst>
            </p:cNvPr>
            <p:cNvSpPr txBox="1"/>
            <p:nvPr/>
          </p:nvSpPr>
          <p:spPr>
            <a:xfrm>
              <a:off x="9044886" y="5057949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40B0D"/>
                  </a:solidFill>
                </a:rPr>
                <a:t>18K</a:t>
              </a:r>
              <a:endParaRPr lang="en-US" sz="2000" b="1" dirty="0">
                <a:solidFill>
                  <a:srgbClr val="F40B0D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29149F5-FAC9-4145-9DF5-BE7ACB3B359A}"/>
                </a:ext>
              </a:extLst>
            </p:cNvPr>
            <p:cNvSpPr txBox="1"/>
            <p:nvPr/>
          </p:nvSpPr>
          <p:spPr>
            <a:xfrm>
              <a:off x="8814234" y="5577638"/>
              <a:ext cx="145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err="1"/>
                <a:t>Tonnellate</a:t>
              </a:r>
              <a:r>
                <a:rPr lang="en-US" sz="1200" i="1" dirty="0"/>
                <a:t> di </a:t>
              </a:r>
              <a:r>
                <a:rPr lang="en-US" sz="1200" i="1" dirty="0" err="1"/>
                <a:t>materiale</a:t>
              </a:r>
              <a:r>
                <a:rPr lang="en-US" sz="1200" i="1" dirty="0"/>
                <a:t> </a:t>
              </a:r>
              <a:r>
                <a:rPr lang="en-US" sz="1200" i="1" dirty="0" err="1"/>
                <a:t>recuperato</a:t>
              </a:r>
              <a:r>
                <a:rPr lang="en-US" sz="1200" i="1" dirty="0"/>
                <a:t> </a:t>
              </a:r>
              <a:r>
                <a:rPr lang="en-US" sz="1200" i="1" dirty="0" err="1"/>
                <a:t>ogni</a:t>
              </a:r>
              <a:r>
                <a:rPr lang="en-US" sz="1200" i="1" dirty="0"/>
                <a:t> anno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194D40-4C0E-DB21-E668-C1969441F89E}"/>
              </a:ext>
            </a:extLst>
          </p:cNvPr>
          <p:cNvGrpSpPr/>
          <p:nvPr/>
        </p:nvGrpSpPr>
        <p:grpSpPr>
          <a:xfrm>
            <a:off x="7159409" y="5013410"/>
            <a:ext cx="1458000" cy="1349059"/>
            <a:chOff x="7159409" y="5057949"/>
            <a:chExt cx="1458000" cy="125835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F316DE-81FE-5730-276F-0D4DF95A7B12}"/>
                </a:ext>
              </a:extLst>
            </p:cNvPr>
            <p:cNvSpPr txBox="1"/>
            <p:nvPr/>
          </p:nvSpPr>
          <p:spPr>
            <a:xfrm>
              <a:off x="7390061" y="5057949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40B0D"/>
                  </a:solidFill>
                </a:rPr>
                <a:t>30K</a:t>
              </a:r>
              <a:endParaRPr lang="en-US" sz="2000" b="1" dirty="0">
                <a:solidFill>
                  <a:srgbClr val="F40B0D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E3D489-0C8D-B824-0059-EDC7E274278A}"/>
                </a:ext>
              </a:extLst>
            </p:cNvPr>
            <p:cNvSpPr txBox="1"/>
            <p:nvPr/>
          </p:nvSpPr>
          <p:spPr>
            <a:xfrm>
              <a:off x="7159409" y="5669971"/>
              <a:ext cx="14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err="1"/>
                <a:t>Tonnellate</a:t>
              </a:r>
              <a:r>
                <a:rPr lang="en-US" sz="1200" i="1" dirty="0"/>
                <a:t> di </a:t>
              </a:r>
              <a:r>
                <a:rPr lang="en-US" sz="1200" i="1" dirty="0" err="1"/>
                <a:t>cavi</a:t>
              </a:r>
              <a:r>
                <a:rPr lang="en-US" sz="1200" i="1" dirty="0"/>
                <a:t> in </a:t>
              </a:r>
              <a:r>
                <a:rPr lang="en-US" sz="1200" i="1" dirty="0" err="1"/>
                <a:t>rame</a:t>
              </a:r>
              <a:r>
                <a:rPr lang="en-US" sz="1200" i="1" dirty="0"/>
                <a:t> e </a:t>
              </a:r>
              <a:r>
                <a:rPr lang="en-US" sz="1200" i="1" dirty="0" err="1"/>
                <a:t>alluminio</a:t>
              </a:r>
              <a:r>
                <a:rPr lang="en-US" sz="1200" i="1" dirty="0"/>
                <a:t> </a:t>
              </a:r>
              <a:r>
                <a:rPr lang="en-US" sz="1200" i="1" dirty="0" err="1"/>
                <a:t>trattati</a:t>
              </a:r>
              <a:r>
                <a:rPr lang="en-US" sz="1200" i="1" dirty="0"/>
                <a:t> </a:t>
              </a:r>
              <a:r>
                <a:rPr lang="en-US" sz="1200" i="1" dirty="0" err="1"/>
                <a:t>ogni</a:t>
              </a:r>
              <a:r>
                <a:rPr lang="en-US" sz="1200" i="1" dirty="0"/>
                <a:t> </a:t>
              </a:r>
              <a:r>
                <a:rPr lang="en-US" sz="1200" i="1" dirty="0" err="1"/>
                <a:t>giorno</a:t>
              </a:r>
              <a:endParaRPr lang="en-US" sz="1200" i="1" dirty="0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71EC54C5-1B5C-EFC6-A81D-3434E9A979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26838" y="4131836"/>
            <a:ext cx="438501" cy="4385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1F2FBF3-A4C5-811C-0C41-3050AD0F18C7}"/>
              </a:ext>
            </a:extLst>
          </p:cNvPr>
          <p:cNvGrpSpPr/>
          <p:nvPr/>
        </p:nvGrpSpPr>
        <p:grpSpPr>
          <a:xfrm>
            <a:off x="10365089" y="5013410"/>
            <a:ext cx="1458000" cy="1349059"/>
            <a:chOff x="10365089" y="5057949"/>
            <a:chExt cx="1458000" cy="125835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9C16C7-7FC1-2757-BA64-622AB0F8DDA4}"/>
                </a:ext>
              </a:extLst>
            </p:cNvPr>
            <p:cNvSpPr txBox="1"/>
            <p:nvPr/>
          </p:nvSpPr>
          <p:spPr>
            <a:xfrm>
              <a:off x="10595741" y="5057949"/>
              <a:ext cx="996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40B0D"/>
                  </a:solidFill>
                </a:rPr>
                <a:t>13k</a:t>
              </a:r>
              <a:endParaRPr lang="en-US" sz="2000" b="1" dirty="0">
                <a:solidFill>
                  <a:srgbClr val="F40B0D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0E7B404-00DB-E09A-A051-FA5C75057A7E}"/>
                </a:ext>
              </a:extLst>
            </p:cNvPr>
            <p:cNvSpPr txBox="1"/>
            <p:nvPr/>
          </p:nvSpPr>
          <p:spPr>
            <a:xfrm>
              <a:off x="10365089" y="5669971"/>
              <a:ext cx="14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err="1"/>
                <a:t>Tonnellate</a:t>
              </a:r>
              <a:r>
                <a:rPr lang="en-US" sz="1200" i="1" dirty="0"/>
                <a:t> di </a:t>
              </a:r>
              <a:r>
                <a:rPr lang="en-US" sz="1200" i="1" dirty="0" err="1"/>
                <a:t>polimeri</a:t>
              </a:r>
              <a:r>
                <a:rPr lang="en-US" sz="1200" i="1" dirty="0"/>
                <a:t> </a:t>
              </a:r>
              <a:r>
                <a:rPr lang="en-US" sz="1200" i="1" dirty="0" err="1"/>
                <a:t>riciclati</a:t>
              </a:r>
              <a:r>
                <a:rPr lang="en-US" sz="1200" i="1" dirty="0"/>
                <a:t> </a:t>
              </a:r>
              <a:r>
                <a:rPr lang="en-US" sz="1200" i="1" dirty="0" err="1"/>
                <a:t>ogni</a:t>
              </a:r>
              <a:r>
                <a:rPr lang="en-US" sz="1200" i="1" dirty="0"/>
                <a:t> anno</a:t>
              </a:r>
            </a:p>
          </p:txBody>
        </p:sp>
      </p:grpSp>
      <p:sp>
        <p:nvSpPr>
          <p:cNvPr id="109" name="Trapezoid 108">
            <a:extLst>
              <a:ext uri="{FF2B5EF4-FFF2-40B4-BE49-F238E27FC236}">
                <a16:creationId xmlns:a16="http://schemas.microsoft.com/office/drawing/2014/main" id="{B73EC1D5-E0E4-865D-8D68-87A6AD770E82}"/>
              </a:ext>
            </a:extLst>
          </p:cNvPr>
          <p:cNvSpPr/>
          <p:nvPr/>
        </p:nvSpPr>
        <p:spPr>
          <a:xfrm rot="16200000">
            <a:off x="4561154" y="1345477"/>
            <a:ext cx="2762249" cy="2029765"/>
          </a:xfrm>
          <a:prstGeom prst="trapezoid">
            <a:avLst>
              <a:gd name="adj" fmla="val 56821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86000">
                <a:schemeClr val="bg1">
                  <a:lumMod val="85000"/>
                </a:schemeClr>
              </a:gs>
              <a:gs pos="38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50800" dir="5400000" sx="1000" sy="1000" algn="ctr" rotWithShape="0">
              <a:schemeClr val="bg1">
                <a:alpha val="6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"/>
                <a:ea typeface="+mn-ea"/>
                <a:cs typeface="+mn-cs"/>
              </a:rPr>
              <a:t>Obiettivi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t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1F809EC-4DF2-A76F-DE70-E300824226AF}"/>
              </a:ext>
            </a:extLst>
          </p:cNvPr>
          <p:cNvSpPr/>
          <p:nvPr/>
        </p:nvSpPr>
        <p:spPr>
          <a:xfrm>
            <a:off x="7141245" y="980985"/>
            <a:ext cx="4887941" cy="85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</a:rPr>
              <a:t>Elettricisti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Guadagno economico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Gestione semplificata dei rifiuti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Approccio premiato e riconosciuto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8EFE53C-2888-E612-1ABE-C54720DF38FF}"/>
              </a:ext>
            </a:extLst>
          </p:cNvPr>
          <p:cNvSpPr/>
          <p:nvPr/>
        </p:nvSpPr>
        <p:spPr>
          <a:xfrm>
            <a:off x="7141245" y="1962958"/>
            <a:ext cx="4887941" cy="85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 algn="ctr"/>
            <a:r>
              <a:rPr lang="en-US" sz="1000" b="1" dirty="0" err="1">
                <a:solidFill>
                  <a:schemeClr val="tx1"/>
                </a:solidFill>
              </a:rPr>
              <a:t>Distributori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Branding, innovazione, Customer Service sostenibile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Flusso consumatori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Fidelizzazione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7BEC220-B340-8A7B-72B4-BBE14927BD32}"/>
              </a:ext>
            </a:extLst>
          </p:cNvPr>
          <p:cNvSpPr/>
          <p:nvPr/>
        </p:nvSpPr>
        <p:spPr>
          <a:xfrm>
            <a:off x="7141245" y="2885231"/>
            <a:ext cx="4887941" cy="855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8000" algn="ctr"/>
            <a:r>
              <a:rPr lang="en-US" sz="1000" b="1" dirty="0">
                <a:solidFill>
                  <a:schemeClr val="tx1"/>
                </a:solidFill>
              </a:rPr>
              <a:t>LTC/Nexans</a:t>
            </a:r>
            <a:r>
              <a:rPr lang="en-US" sz="1000" dirty="0">
                <a:solidFill>
                  <a:schemeClr val="tx1"/>
                </a:solidFill>
              </a:rPr>
              <a:t>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Notorietà e immagine del brand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Impatto e aspettativa d’innovazione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Volume di rifiuti vs scarsità delle risorse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chemeClr val="tx1"/>
                </a:solidFill>
              </a:rPr>
              <a:t>Rafforzamento delle partnership con i </a:t>
            </a:r>
            <a:r>
              <a:rPr lang="it-IT" sz="1000" dirty="0" err="1">
                <a:solidFill>
                  <a:schemeClr val="tx1"/>
                </a:solidFill>
              </a:rPr>
              <a:t>Platinum’s</a:t>
            </a:r>
            <a:endParaRPr lang="it-IT" sz="1000" dirty="0">
              <a:solidFill>
                <a:schemeClr val="tx1"/>
              </a:solidFill>
            </a:endParaRPr>
          </a:p>
          <a:p>
            <a:br>
              <a:rPr lang="it-IT" sz="1000" dirty="0">
                <a:solidFill>
                  <a:schemeClr val="tx1"/>
                </a:solidFill>
              </a:rPr>
            </a:b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326BC3B-8966-6CF8-0C8B-BA5811F2211C}"/>
              </a:ext>
            </a:extLst>
          </p:cNvPr>
          <p:cNvSpPr/>
          <p:nvPr/>
        </p:nvSpPr>
        <p:spPr>
          <a:xfrm>
            <a:off x="497741" y="2132043"/>
            <a:ext cx="4444167" cy="456631"/>
          </a:xfrm>
          <a:prstGeom prst="rect">
            <a:avLst/>
          </a:prstGeom>
          <a:gradFill>
            <a:gsLst>
              <a:gs pos="9000">
                <a:schemeClr val="bg1">
                  <a:alpha val="29000"/>
                </a:schemeClr>
              </a:gs>
              <a:gs pos="4672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t-IT" sz="1200" b="1" dirty="0">
                <a:solidFill>
                  <a:schemeClr val="tx1"/>
                </a:solidFill>
              </a:rPr>
              <a:t>Per i professionisti</a:t>
            </a:r>
            <a:r>
              <a:rPr lang="it-IT" sz="1200" dirty="0">
                <a:solidFill>
                  <a:schemeClr val="tx1"/>
                </a:solidFill>
              </a:rPr>
              <a:t>: Raccolta degli scarti provenienti dalle filiali dei distributori, forniti dagli elettricisti.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FFFFFF"/>
              </a:solidFill>
              <a:latin typeface="Jos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t"/>
                <a:ea typeface="+mn-ea"/>
                <a:cs typeface="+mn-cs"/>
              </a:rPr>
              <a:t> 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E2DC5-FA49-3177-D64B-D8FAA0E6BB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29577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D199-488B-0398-1820-E13210D4C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4B0876-DAF4-6EE7-F1FE-24B99D850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6" y="2798763"/>
            <a:ext cx="7950217" cy="3602037"/>
          </a:xfrm>
        </p:spPr>
        <p:txBody>
          <a:bodyPr/>
          <a:lstStyle/>
          <a:p>
            <a:r>
              <a:rPr lang="fr-FR" sz="6000" b="1" dirty="0"/>
              <a:t>Annex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0AFB5C-6CAB-A197-83E5-9E31C71482EB}"/>
              </a:ext>
            </a:extLst>
          </p:cNvPr>
          <p:cNvSpPr/>
          <p:nvPr/>
        </p:nvSpPr>
        <p:spPr>
          <a:xfrm>
            <a:off x="1656784" y="570368"/>
            <a:ext cx="8953877" cy="5269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SLIDES DI </a:t>
            </a:r>
            <a:r>
              <a:rPr lang="fr-FR" dirty="0" err="1"/>
              <a:t>AURUBIS</a:t>
            </a:r>
            <a:r>
              <a:rPr lang="fr-FR"/>
              <a:t> QUI</a:t>
            </a:r>
          </a:p>
        </p:txBody>
      </p:sp>
    </p:spTree>
    <p:extLst>
      <p:ext uri="{BB962C8B-B14F-4D97-AF65-F5344CB8AC3E}">
        <p14:creationId xmlns:p14="http://schemas.microsoft.com/office/powerpoint/2010/main" val="115551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833AD0E2-C18F-30F6-97F7-111326DC6D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2143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3AD0E2-C18F-30F6-97F7-111326DC6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62F0D113-1A68-E556-8D27-1C17BB21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Linee</a:t>
            </a:r>
            <a:r>
              <a:rPr lang="en-US" sz="3000" b="0" dirty="0">
                <a:solidFill>
                  <a:srgbClr val="000000"/>
                </a:solidFill>
                <a:latin typeface="Nohemi Semi Bold"/>
                <a:ea typeface="+mj-ea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Guida</a:t>
            </a:r>
            <a:r>
              <a:rPr lang="en-US" sz="3000" b="0" dirty="0">
                <a:solidFill>
                  <a:srgbClr val="000000"/>
                </a:solidFill>
                <a:latin typeface="Nohemi Semi Bold"/>
                <a:ea typeface="+mj-ea"/>
              </a:rPr>
              <a:t> per un Q&amp;A </a:t>
            </a:r>
            <a:r>
              <a:rPr lang="en-US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sicuro</a:t>
            </a:r>
            <a:r>
              <a:rPr lang="en-US" sz="3000" b="0" dirty="0">
                <a:solidFill>
                  <a:srgbClr val="000000"/>
                </a:solidFill>
                <a:latin typeface="Nohemi Semi Bold"/>
                <a:ea typeface="+mj-ea"/>
              </a:rPr>
              <a:t> e </a:t>
            </a:r>
            <a:r>
              <a:rPr lang="en-US" sz="3000" b="0" dirty="0" err="1">
                <a:solidFill>
                  <a:srgbClr val="000000"/>
                </a:solidFill>
                <a:latin typeface="Nohemi Semi Bold"/>
                <a:ea typeface="+mj-ea"/>
              </a:rPr>
              <a:t>trasparente</a:t>
            </a:r>
            <a:endParaRPr lang="en-US" sz="3000" b="0" dirty="0">
              <a:solidFill>
                <a:srgbClr val="000000"/>
              </a:solidFill>
              <a:latin typeface="Nohemi Semi Bold"/>
              <a:ea typeface="+mj-ea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71F4261-27A7-CDFF-DC88-7C734AA08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87" y="323216"/>
            <a:ext cx="10355263" cy="282002"/>
          </a:xfrm>
        </p:spPr>
        <p:txBody>
          <a:bodyPr/>
          <a:lstStyle/>
          <a:p>
            <a:r>
              <a:rPr lang="en-CA" dirty="0"/>
              <a:t>Copper webinar</a:t>
            </a:r>
            <a:endParaRPr lang="en-CA" noProof="0" dirty="0"/>
          </a:p>
        </p:txBody>
      </p:sp>
      <p:pic>
        <p:nvPicPr>
          <p:cNvPr id="3" name="Immagine 12">
            <a:extLst>
              <a:ext uri="{FF2B5EF4-FFF2-40B4-BE49-F238E27FC236}">
                <a16:creationId xmlns:a16="http://schemas.microsoft.com/office/drawing/2014/main" id="{D294B040-9682-6F12-063C-B60C235A68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01106" y="85413"/>
            <a:ext cx="1428081" cy="53356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12281F-D397-B130-06D0-F14594FD09DC}"/>
              </a:ext>
            </a:extLst>
          </p:cNvPr>
          <p:cNvCxnSpPr>
            <a:cxnSpLocks/>
          </p:cNvCxnSpPr>
          <p:nvPr/>
        </p:nvCxnSpPr>
        <p:spPr>
          <a:xfrm>
            <a:off x="1082290" y="2129298"/>
            <a:ext cx="4734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17C0F7-1CEF-A71F-EBD0-09B1B4927CC1}"/>
              </a:ext>
            </a:extLst>
          </p:cNvPr>
          <p:cNvCxnSpPr>
            <a:cxnSpLocks/>
          </p:cNvCxnSpPr>
          <p:nvPr/>
        </p:nvCxnSpPr>
        <p:spPr>
          <a:xfrm>
            <a:off x="6245790" y="2129298"/>
            <a:ext cx="473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925DF2-8C93-86A8-B9F1-6549F44B56D5}"/>
              </a:ext>
            </a:extLst>
          </p:cNvPr>
          <p:cNvSpPr txBox="1"/>
          <p:nvPr/>
        </p:nvSpPr>
        <p:spPr>
          <a:xfrm>
            <a:off x="1599523" y="1775193"/>
            <a:ext cx="47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Cosa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può</a:t>
            </a:r>
            <a:r>
              <a:rPr lang="en-US" sz="1600" b="1" dirty="0"/>
              <a:t> dire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83C4BA-155C-391F-AA80-E746552CC4D5}"/>
              </a:ext>
            </a:extLst>
          </p:cNvPr>
          <p:cNvSpPr txBox="1"/>
          <p:nvPr/>
        </p:nvSpPr>
        <p:spPr>
          <a:xfrm>
            <a:off x="6670277" y="1775193"/>
            <a:ext cx="47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Cosa non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può</a:t>
            </a:r>
            <a:r>
              <a:rPr lang="en-US" sz="1600" b="1" dirty="0"/>
              <a:t> dire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4BC49D-E35A-9A15-2FA1-B6D131FA078A}"/>
              </a:ext>
            </a:extLst>
          </p:cNvPr>
          <p:cNvSpPr/>
          <p:nvPr/>
        </p:nvSpPr>
        <p:spPr>
          <a:xfrm>
            <a:off x="1082290" y="2376948"/>
            <a:ext cx="4734084" cy="4020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1ECCB8-BC0B-CC3B-B822-16D0E58A6321}"/>
              </a:ext>
            </a:extLst>
          </p:cNvPr>
          <p:cNvSpPr/>
          <p:nvPr/>
        </p:nvSpPr>
        <p:spPr>
          <a:xfrm>
            <a:off x="6245748" y="2376948"/>
            <a:ext cx="4734084" cy="4020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7A1BFC-17A5-F335-7CFE-F09F3E97DFC7}"/>
              </a:ext>
            </a:extLst>
          </p:cNvPr>
          <p:cNvSpPr txBox="1"/>
          <p:nvPr/>
        </p:nvSpPr>
        <p:spPr>
          <a:xfrm>
            <a:off x="1197347" y="2605886"/>
            <a:ext cx="4506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</a:rPr>
              <a:t>Parlare del </a:t>
            </a:r>
            <a:r>
              <a:rPr lang="it-IT" sz="1400" b="1" dirty="0">
                <a:effectLst/>
              </a:rPr>
              <a:t>mercato del rame in generale</a:t>
            </a:r>
            <a:r>
              <a:rPr lang="it-IT" sz="1400" dirty="0">
                <a:effectLst/>
              </a:rPr>
              <a:t>: trend globali, andamento della domanda e offerta</a:t>
            </a:r>
          </a:p>
          <a:p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</a:rPr>
              <a:t>Discutere di </a:t>
            </a:r>
            <a:r>
              <a:rPr lang="it-IT" sz="1400" b="1" dirty="0">
                <a:effectLst/>
              </a:rPr>
              <a:t>informazioni pubbliche </a:t>
            </a:r>
            <a:r>
              <a:rPr lang="it-IT" sz="1400" dirty="0">
                <a:effectLst/>
              </a:rPr>
              <a:t>o di dominio pubblico (es. dati di federazioni, report ufficiali)</a:t>
            </a:r>
          </a:p>
          <a:p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</a:rPr>
              <a:t>Fare considerazioni macro su fattori che influenzano il rame (es. quotazioni internazionali, scenari economici)</a:t>
            </a:r>
          </a:p>
          <a:p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effectLst/>
              </a:rPr>
              <a:t>Condividere </a:t>
            </a:r>
            <a:r>
              <a:rPr lang="it-IT" sz="1400" b="1" dirty="0">
                <a:effectLst/>
              </a:rPr>
              <a:t>opinioni generiche </a:t>
            </a:r>
            <a:r>
              <a:rPr lang="it-IT" sz="1400" dirty="0">
                <a:effectLst/>
              </a:rPr>
              <a:t>che potrebbero essere pubblicate su media di settore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21FFA2-F8AA-F84F-BF96-2351DDC95608}"/>
              </a:ext>
            </a:extLst>
          </p:cNvPr>
          <p:cNvSpPr txBox="1"/>
          <p:nvPr/>
        </p:nvSpPr>
        <p:spPr>
          <a:xfrm>
            <a:off x="6358977" y="2605886"/>
            <a:ext cx="45061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effectLst/>
              </a:rPr>
              <a:t>Prezzi</a:t>
            </a:r>
            <a:r>
              <a:rPr lang="it-IT" sz="1400" dirty="0">
                <a:effectLst/>
              </a:rPr>
              <a:t>: mai entrare nel dettaglio, né per cliente né per concorrente</a:t>
            </a:r>
          </a:p>
          <a:p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effectLst/>
              </a:rPr>
              <a:t>Informazioni su distributori o fornitori</a:t>
            </a:r>
            <a:r>
              <a:rPr lang="it-IT" sz="1400" dirty="0">
                <a:effectLst/>
              </a:rPr>
              <a:t>: politiche commerciali, stock, lanci di prodotto, promozioni</a:t>
            </a:r>
          </a:p>
          <a:p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effectLst/>
              </a:rPr>
              <a:t>Dettagli operativi</a:t>
            </a:r>
            <a:r>
              <a:rPr lang="it-IT" sz="1400" dirty="0">
                <a:effectLst/>
              </a:rPr>
              <a:t>: tecniche di vendita, listini, aggiornamenti specifici</a:t>
            </a:r>
          </a:p>
          <a:p>
            <a:endParaRPr lang="it-IT" sz="1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effectLst/>
              </a:rPr>
              <a:t>Partecipazione a iniziative di distributori o concorrenti</a:t>
            </a:r>
            <a:r>
              <a:rPr lang="it-IT" sz="1400" dirty="0">
                <a:effectLst/>
              </a:rPr>
              <a:t>: evitare conferme o dettagli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C9A42D-86A9-80C6-65CF-CD6984FCD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16" y="1779744"/>
            <a:ext cx="329452" cy="3294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D19B6C-4EB8-C356-7E53-CC545B4D4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831" y="1778870"/>
            <a:ext cx="331200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l2bYCJFacu_lTk1Spr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LT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D71B5"/>
      </a:accent1>
      <a:accent2>
        <a:srgbClr val="2692DB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 slide LTC" id="{4D73EBD2-2A4B-464A-AE03-E85A484CC625}" vid="{9ACF5E70-ECCD-9944-A8A7-3EC3FD0ABFA7}"/>
    </a:ext>
  </a:extLst>
</a:theme>
</file>

<file path=ppt/theme/theme2.xml><?xml version="1.0" encoding="utf-8"?>
<a:theme xmlns:a="http://schemas.openxmlformats.org/drawingml/2006/main" name="3_NEXANS">
  <a:themeElements>
    <a:clrScheme name="NEXANS">
      <a:dk1>
        <a:srgbClr val="000000"/>
      </a:dk1>
      <a:lt1>
        <a:srgbClr val="FFFFFF"/>
      </a:lt1>
      <a:dk2>
        <a:srgbClr val="FF1911"/>
      </a:dk2>
      <a:lt2>
        <a:srgbClr val="FF8D33"/>
      </a:lt2>
      <a:accent1>
        <a:srgbClr val="53B04B"/>
      </a:accent1>
      <a:accent2>
        <a:srgbClr val="5A9AB3"/>
      </a:accent2>
      <a:accent3>
        <a:srgbClr val="CAD4DB"/>
      </a:accent3>
      <a:accent4>
        <a:srgbClr val="EDB600"/>
      </a:accent4>
      <a:accent5>
        <a:srgbClr val="00ADA7"/>
      </a:accent5>
      <a:accent6>
        <a:srgbClr val="976FAE"/>
      </a:accent6>
      <a:hlink>
        <a:srgbClr val="FF1911"/>
      </a:hlink>
      <a:folHlink>
        <a:srgbClr val="FF1911"/>
      </a:folHlink>
    </a:clrScheme>
    <a:fontScheme name="Personnalisé 47">
      <a:majorFont>
        <a:latin typeface="Nohemi Semi 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eige">
      <a:srgbClr val="FFD1AD"/>
    </a:custClr>
  </a:custClrLst>
  <a:extLst>
    <a:ext uri="{05A4C25C-085E-4340-85A3-A5531E510DB2}">
      <thm15:themeFamily xmlns:thm15="http://schemas.microsoft.com/office/thememl/2012/main" name="Nexans Powerpoint V1 half picture.pptx  -  Lecture seule" id="{40426EBB-A276-40A4-8FFE-262F0A76F739}" vid="{2E0FE0BF-F75E-47A8-82DB-B9713C1E0CB6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9ab092d-ad68-44f0-89ca-65366b4c429a}" enabled="1" method="Standard" siteId="{2f7e641d-35dd-4a72-91ef-9c34810f321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858</Words>
  <Application>Microsoft Office PowerPoint</Application>
  <PresentationFormat>Widescreen</PresentationFormat>
  <Paragraphs>166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Courier New</vt:lpstr>
      <vt:lpstr>Jost Med</vt:lpstr>
      <vt:lpstr>Jost</vt:lpstr>
      <vt:lpstr>Nohemi Light</vt:lpstr>
      <vt:lpstr>Arial</vt:lpstr>
      <vt:lpstr>Nohemi Semi Bold</vt:lpstr>
      <vt:lpstr>Jost Regular</vt:lpstr>
      <vt:lpstr>Arial Narrow</vt:lpstr>
      <vt:lpstr>Aptos</vt:lpstr>
      <vt:lpstr>Jost SemiBold</vt:lpstr>
      <vt:lpstr>Jost Bold</vt:lpstr>
      <vt:lpstr>Nohemi</vt:lpstr>
      <vt:lpstr>Tema di Office</vt:lpstr>
      <vt:lpstr>3_NEXANS</vt:lpstr>
      <vt:lpstr>think-cell Slide</vt:lpstr>
      <vt:lpstr>PowerPoint Presentation</vt:lpstr>
      <vt:lpstr>La Triveneta Cavi Storia</vt:lpstr>
      <vt:lpstr>LTC e il mercato Italiano</vt:lpstr>
      <vt:lpstr>PowerPoint Presentation</vt:lpstr>
      <vt:lpstr>Veneta Trafili: un Vantaggio Competitivo per LTC</vt:lpstr>
      <vt:lpstr>Lens: un asset strategico nella filiera del rame di Nexans</vt:lpstr>
      <vt:lpstr>Cableloop: Riciclo che vale</vt:lpstr>
      <vt:lpstr>PowerPoint Presentation</vt:lpstr>
      <vt:lpstr>Linee Guida per un Q&amp;A sicuro e trasparente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Filippo Gorelli</dc:creator>
  <cp:lastModifiedBy>Elias SANNICOLO'</cp:lastModifiedBy>
  <cp:revision>14</cp:revision>
  <dcterms:created xsi:type="dcterms:W3CDTF">2025-09-15T12:34:59Z</dcterms:created>
  <dcterms:modified xsi:type="dcterms:W3CDTF">2025-11-20T15:48:55Z</dcterms:modified>
</cp:coreProperties>
</file>